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310" r:id="rId7"/>
    <p:sldId id="261" r:id="rId8"/>
    <p:sldId id="311" r:id="rId9"/>
    <p:sldId id="314" r:id="rId10"/>
    <p:sldId id="312" r:id="rId11"/>
    <p:sldId id="271" r:id="rId12"/>
    <p:sldId id="272" r:id="rId13"/>
    <p:sldId id="275" r:id="rId14"/>
    <p:sldId id="274" r:id="rId15"/>
    <p:sldId id="281" r:id="rId16"/>
    <p:sldId id="277" r:id="rId17"/>
    <p:sldId id="283" r:id="rId18"/>
    <p:sldId id="284" r:id="rId19"/>
    <p:sldId id="285" r:id="rId20"/>
    <p:sldId id="286" r:id="rId21"/>
    <p:sldId id="287" r:id="rId22"/>
    <p:sldId id="289" r:id="rId23"/>
    <p:sldId id="294" r:id="rId24"/>
    <p:sldId id="295" r:id="rId25"/>
    <p:sldId id="296" r:id="rId26"/>
    <p:sldId id="297" r:id="rId27"/>
    <p:sldId id="298" r:id="rId28"/>
    <p:sldId id="299" r:id="rId29"/>
    <p:sldId id="301" r:id="rId30"/>
    <p:sldId id="300" r:id="rId31"/>
    <p:sldId id="302" r:id="rId32"/>
    <p:sldId id="303" r:id="rId33"/>
    <p:sldId id="304" r:id="rId34"/>
    <p:sldId id="307" r:id="rId35"/>
    <p:sldId id="308" r:id="rId36"/>
    <p:sldId id="31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F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72"/>
    <p:restoredTop sz="92987"/>
  </p:normalViewPr>
  <p:slideViewPr>
    <p:cSldViewPr snapToGrid="0" snapToObjects="1">
      <p:cViewPr varScale="1">
        <p:scale>
          <a:sx n="63" d="100"/>
          <a:sy n="63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65BE48-7CE9-E640-A657-6C76EE6631C3}" type="doc">
      <dgm:prSet loTypeId="urn:microsoft.com/office/officeart/2005/8/layout/radial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D9A138-8A4E-7848-9FD0-F6EC9C8B2488}">
      <dgm:prSet phldrT="[Text]"/>
      <dgm:spPr/>
      <dgm:t>
        <a:bodyPr/>
        <a:lstStyle/>
        <a:p>
          <a:r>
            <a:rPr lang="en-IN" b="1" dirty="0">
              <a:solidFill>
                <a:srgbClr val="92D050"/>
              </a:solidFill>
            </a:rPr>
            <a:t>optimal irrigation </a:t>
          </a:r>
          <a:endParaRPr lang="en-US" dirty="0">
            <a:solidFill>
              <a:srgbClr val="92D050"/>
            </a:solidFill>
          </a:endParaRPr>
        </a:p>
      </dgm:t>
    </dgm:pt>
    <dgm:pt modelId="{17A79BB1-11F8-024F-8C37-61DCC1303810}" type="parTrans" cxnId="{D2D85B40-AAAE-6049-B712-CFADF5EB7AD3}">
      <dgm:prSet/>
      <dgm:spPr/>
      <dgm:t>
        <a:bodyPr/>
        <a:lstStyle/>
        <a:p>
          <a:endParaRPr lang="en-US"/>
        </a:p>
      </dgm:t>
    </dgm:pt>
    <dgm:pt modelId="{4F86CAC6-ABB8-984A-B6F9-AF50EF323296}" type="sibTrans" cxnId="{D2D85B40-AAAE-6049-B712-CFADF5EB7AD3}">
      <dgm:prSet/>
      <dgm:spPr/>
      <dgm:t>
        <a:bodyPr/>
        <a:lstStyle/>
        <a:p>
          <a:endParaRPr lang="en-US"/>
        </a:p>
      </dgm:t>
    </dgm:pt>
    <dgm:pt modelId="{D7785C71-0CAC-A640-BC26-B1B7607E4A93}">
      <dgm:prSet phldrT="[Text]" phldr="1"/>
      <dgm:spPr/>
      <dgm:t>
        <a:bodyPr/>
        <a:lstStyle/>
        <a:p>
          <a:endParaRPr lang="en-US"/>
        </a:p>
      </dgm:t>
    </dgm:pt>
    <dgm:pt modelId="{AD182BDA-045D-F74D-9487-78AEDC094339}" type="parTrans" cxnId="{A87D10B8-FE3E-7140-A924-F7B7DBA99428}">
      <dgm:prSet/>
      <dgm:spPr/>
      <dgm:t>
        <a:bodyPr/>
        <a:lstStyle/>
        <a:p>
          <a:endParaRPr lang="en-US"/>
        </a:p>
      </dgm:t>
    </dgm:pt>
    <dgm:pt modelId="{65634261-60F0-D146-9022-78301953609F}" type="sibTrans" cxnId="{A87D10B8-FE3E-7140-A924-F7B7DBA99428}">
      <dgm:prSet/>
      <dgm:spPr/>
      <dgm:t>
        <a:bodyPr/>
        <a:lstStyle/>
        <a:p>
          <a:endParaRPr lang="en-US"/>
        </a:p>
      </dgm:t>
    </dgm:pt>
    <dgm:pt modelId="{EBC71CD3-74FA-1C46-815D-BF5E84EE6FBA}">
      <dgm:prSet phldrT="[Text]" phldr="1"/>
      <dgm:spPr/>
      <dgm:t>
        <a:bodyPr/>
        <a:lstStyle/>
        <a:p>
          <a:endParaRPr lang="en-US"/>
        </a:p>
      </dgm:t>
    </dgm:pt>
    <dgm:pt modelId="{2B0D0E09-2F4C-684A-8580-AA97E2970661}" type="parTrans" cxnId="{6D1BCFEB-2703-4940-9237-6EB1F4701467}">
      <dgm:prSet/>
      <dgm:spPr/>
      <dgm:t>
        <a:bodyPr/>
        <a:lstStyle/>
        <a:p>
          <a:endParaRPr lang="en-US"/>
        </a:p>
      </dgm:t>
    </dgm:pt>
    <dgm:pt modelId="{58B98D88-189C-6240-AB7F-8F7877A137C0}" type="sibTrans" cxnId="{6D1BCFEB-2703-4940-9237-6EB1F4701467}">
      <dgm:prSet/>
      <dgm:spPr/>
      <dgm:t>
        <a:bodyPr/>
        <a:lstStyle/>
        <a:p>
          <a:endParaRPr lang="en-US"/>
        </a:p>
      </dgm:t>
    </dgm:pt>
    <dgm:pt modelId="{35ECE8BE-C40A-F34F-9357-61BC5BE38A6F}">
      <dgm:prSet custScaleX="60697" custScaleY="44778" custRadScaleRad="100484" custRadScaleInc="-12973"/>
      <dgm:spPr/>
      <dgm:t>
        <a:bodyPr/>
        <a:lstStyle/>
        <a:p>
          <a:endParaRPr lang="en-US"/>
        </a:p>
      </dgm:t>
    </dgm:pt>
    <dgm:pt modelId="{827C8815-C7C3-0147-BE6F-17CB504CFF36}" type="parTrans" cxnId="{173BA0DF-89D0-EA41-BB15-60E8689D3E54}">
      <dgm:prSet/>
      <dgm:spPr/>
      <dgm:t>
        <a:bodyPr/>
        <a:lstStyle/>
        <a:p>
          <a:endParaRPr lang="en-US"/>
        </a:p>
      </dgm:t>
    </dgm:pt>
    <dgm:pt modelId="{9E547FEE-6623-CF4E-9B9E-F964868AA180}" type="sibTrans" cxnId="{173BA0DF-89D0-EA41-BB15-60E8689D3E54}">
      <dgm:prSet/>
      <dgm:spPr/>
      <dgm:t>
        <a:bodyPr/>
        <a:lstStyle/>
        <a:p>
          <a:endParaRPr lang="en-US"/>
        </a:p>
      </dgm:t>
    </dgm:pt>
    <dgm:pt modelId="{CCD045DA-86C7-5046-AE06-743E7F934454}" type="pres">
      <dgm:prSet presAssocID="{7865BE48-7CE9-E640-A657-6C76EE6631C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B1D0F9-3056-6547-BA62-9B4A8843712C}" type="pres">
      <dgm:prSet presAssocID="{BCD9A138-8A4E-7848-9FD0-F6EC9C8B2488}" presName="centerShape" presStyleLbl="node0" presStyleIdx="0" presStyleCnt="1" custScaleX="37540" custScaleY="31715"/>
      <dgm:spPr/>
    </dgm:pt>
  </dgm:ptLst>
  <dgm:cxnLst>
    <dgm:cxn modelId="{D2D85B40-AAAE-6049-B712-CFADF5EB7AD3}" srcId="{7865BE48-7CE9-E640-A657-6C76EE6631C3}" destId="{BCD9A138-8A4E-7848-9FD0-F6EC9C8B2488}" srcOrd="0" destOrd="0" parTransId="{17A79BB1-11F8-024F-8C37-61DCC1303810}" sibTransId="{4F86CAC6-ABB8-984A-B6F9-AF50EF323296}"/>
    <dgm:cxn modelId="{471B9853-4E9A-1943-9F52-BDA70AC3E336}" type="presOf" srcId="{BCD9A138-8A4E-7848-9FD0-F6EC9C8B2488}" destId="{12B1D0F9-3056-6547-BA62-9B4A8843712C}" srcOrd="0" destOrd="0" presId="urn:microsoft.com/office/officeart/2005/8/layout/radial4"/>
    <dgm:cxn modelId="{A87D10B8-FE3E-7140-A924-F7B7DBA99428}" srcId="{7865BE48-7CE9-E640-A657-6C76EE6631C3}" destId="{D7785C71-0CAC-A640-BC26-B1B7607E4A93}" srcOrd="1" destOrd="0" parTransId="{AD182BDA-045D-F74D-9487-78AEDC094339}" sibTransId="{65634261-60F0-D146-9022-78301953609F}"/>
    <dgm:cxn modelId="{173BA0DF-89D0-EA41-BB15-60E8689D3E54}" srcId="{7865BE48-7CE9-E640-A657-6C76EE6631C3}" destId="{35ECE8BE-C40A-F34F-9357-61BC5BE38A6F}" srcOrd="3" destOrd="0" parTransId="{827C8815-C7C3-0147-BE6F-17CB504CFF36}" sibTransId="{9E547FEE-6623-CF4E-9B9E-F964868AA180}"/>
    <dgm:cxn modelId="{6D1BCFEB-2703-4940-9237-6EB1F4701467}" srcId="{7865BE48-7CE9-E640-A657-6C76EE6631C3}" destId="{EBC71CD3-74FA-1C46-815D-BF5E84EE6FBA}" srcOrd="2" destOrd="0" parTransId="{2B0D0E09-2F4C-684A-8580-AA97E2970661}" sibTransId="{58B98D88-189C-6240-AB7F-8F7877A137C0}"/>
    <dgm:cxn modelId="{87D18EFD-5A14-2047-9E57-F96FBE9D5274}" type="presOf" srcId="{7865BE48-7CE9-E640-A657-6C76EE6631C3}" destId="{CCD045DA-86C7-5046-AE06-743E7F934454}" srcOrd="0" destOrd="0" presId="urn:microsoft.com/office/officeart/2005/8/layout/radial4"/>
    <dgm:cxn modelId="{E34FF7A8-1678-EE46-9F15-A06848F61F99}" type="presParOf" srcId="{CCD045DA-86C7-5046-AE06-743E7F934454}" destId="{12B1D0F9-3056-6547-BA62-9B4A8843712C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1D0F9-3056-6547-BA62-9B4A8843712C}">
      <dsp:nvSpPr>
        <dsp:cNvPr id="0" name=""/>
        <dsp:cNvSpPr/>
      </dsp:nvSpPr>
      <dsp:spPr>
        <a:xfrm>
          <a:off x="3359425" y="2126967"/>
          <a:ext cx="2305878" cy="19480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900" b="1" kern="1200" dirty="0">
              <a:solidFill>
                <a:srgbClr val="92D050"/>
              </a:solidFill>
            </a:rPr>
            <a:t>optimal irrigation </a:t>
          </a:r>
          <a:endParaRPr lang="en-US" sz="2900" kern="1200" dirty="0">
            <a:solidFill>
              <a:srgbClr val="92D050"/>
            </a:solidFill>
          </a:endParaRPr>
        </a:p>
      </dsp:txBody>
      <dsp:txXfrm>
        <a:off x="3697113" y="2412257"/>
        <a:ext cx="1630502" cy="137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g"/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4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8.jp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11.jpg" Type="http://schemas.openxmlformats.org/officeDocument/2006/relationships/image"/><Relationship Id="rId5" Target="../media/image10.jpg" Type="http://schemas.openxmlformats.org/officeDocument/2006/relationships/image"/><Relationship Id="rId4" Target="../media/image9.jp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 ?><Relationships xmlns="http://schemas.openxmlformats.org/package/2006/relationships"><Relationship Id="rId3" Target="../media/image13.jp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514B5-DDCE-8C47-82B3-D6DB8F6BA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640" y="1828799"/>
            <a:ext cx="11602720" cy="10681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cap="none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 Treatment Endodontic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73A9B-498A-D94D-8447-91839F7FE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7520" y="3449320"/>
            <a:ext cx="4023360" cy="136651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 P MANTRI</a:t>
            </a:r>
          </a:p>
          <a:p>
            <a:r>
              <a:rPr lang="en-US" dirty="0"/>
              <a:t>Prof &amp; Head,</a:t>
            </a:r>
          </a:p>
          <a:p>
            <a:r>
              <a:rPr lang="en-US" dirty="0"/>
              <a:t>Conservative Dentistry  Endodontics </a:t>
            </a:r>
          </a:p>
          <a:p>
            <a:r>
              <a:rPr lang="en-US" dirty="0"/>
              <a:t> HDCH.</a:t>
            </a:r>
          </a:p>
        </p:txBody>
      </p:sp>
    </p:spTree>
    <p:extLst>
      <p:ext uri="{BB962C8B-B14F-4D97-AF65-F5344CB8AC3E}">
        <p14:creationId xmlns:p14="http://schemas.microsoft.com/office/powerpoint/2010/main" val="40587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561E46-6755-504F-A5D0-557391C89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510" y="1494770"/>
            <a:ext cx="3848803" cy="384880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331ECE-0572-5343-8DF8-3F4F7ADCFD68}"/>
              </a:ext>
            </a:extLst>
          </p:cNvPr>
          <p:cNvSpPr/>
          <p:nvPr/>
        </p:nvSpPr>
        <p:spPr>
          <a:xfrm>
            <a:off x="2428543" y="2904497"/>
            <a:ext cx="2018501" cy="646331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Biofilm-embedded </a:t>
            </a:r>
          </a:p>
          <a:p>
            <a:r>
              <a:rPr lang="en-IN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microbiota </a:t>
            </a:r>
            <a:endParaRPr lang="en-IN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ECC89-D932-E243-89EC-046A933C3341}"/>
              </a:ext>
            </a:extLst>
          </p:cNvPr>
          <p:cNvSpPr/>
          <p:nvPr/>
        </p:nvSpPr>
        <p:spPr>
          <a:xfrm>
            <a:off x="3191180" y="5294867"/>
            <a:ext cx="966537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Cyst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Pocket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True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C6BBD-03AB-E849-85C4-04921B0C2A76}"/>
              </a:ext>
            </a:extLst>
          </p:cNvPr>
          <p:cNvSpPr/>
          <p:nvPr/>
        </p:nvSpPr>
        <p:spPr>
          <a:xfrm>
            <a:off x="4540510" y="105593"/>
            <a:ext cx="334311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Inactivation of root canal medicaments by dentin </a:t>
            </a:r>
            <a:endParaRPr lang="en-IN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Dentin matrix and hydroxyapatite </a:t>
            </a:r>
          </a:p>
          <a:p>
            <a:r>
              <a:rPr lang="en-IN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Type-I collagen </a:t>
            </a:r>
          </a:p>
          <a:p>
            <a:r>
              <a:rPr lang="en-IN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• Proteins (e.g. albumin)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0D5DB6-38D2-B449-AA51-E7C39760D8D3}"/>
              </a:ext>
            </a:extLst>
          </p:cNvPr>
          <p:cNvSpPr/>
          <p:nvPr/>
        </p:nvSpPr>
        <p:spPr>
          <a:xfrm>
            <a:off x="8772106" y="105593"/>
            <a:ext cx="2002732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Resistant microorganisms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Gram-positive facultative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Streptococcus spp.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Enterococcus spp.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Actinomyces spp.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Gram-negative anaerobes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Fusobacterium spp.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Prevotella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spp.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Fungi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Candida </a:t>
            </a:r>
            <a:r>
              <a:rPr lang="en-IN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albicans</a:t>
            </a:r>
            <a:r>
              <a:rPr lang="en-IN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3AD4FE-BBFF-0941-920B-09006DDBC812}"/>
              </a:ext>
            </a:extLst>
          </p:cNvPr>
          <p:cNvSpPr/>
          <p:nvPr/>
        </p:nvSpPr>
        <p:spPr>
          <a:xfrm>
            <a:off x="8772106" y="4352910"/>
            <a:ext cx="2002732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Microbiota in anatomical complex areas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Isthmuses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Lateral canals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Fins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Irregularities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Anastomosis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</a:rPr>
              <a:t>Dentinal tubules 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9077E0-E9AB-8642-BF8C-462C272797E1}"/>
              </a:ext>
            </a:extLst>
          </p:cNvPr>
          <p:cNvSpPr/>
          <p:nvPr/>
        </p:nvSpPr>
        <p:spPr>
          <a:xfrm>
            <a:off x="5599385" y="5782825"/>
            <a:ext cx="1823391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Extra-radicular infection</a:t>
            </a:r>
          </a:p>
          <a:p>
            <a:r>
              <a:rPr lang="en-IN" sz="1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Actinomyces spp. </a:t>
            </a:r>
          </a:p>
          <a:p>
            <a:r>
              <a:rPr lang="en-IN" sz="1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Propionibacterium </a:t>
            </a:r>
            <a:r>
              <a:rPr lang="en-IN" sz="1400" i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spp</a:t>
            </a:r>
            <a:r>
              <a:rPr lang="en-IN" sz="1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r>
              <a:rPr lang="en-IN" sz="1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endParaRPr lang="en-IN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401B96-28D4-B046-B22E-A08046295F71}"/>
              </a:ext>
            </a:extLst>
          </p:cNvPr>
          <p:cNvSpPr/>
          <p:nvPr/>
        </p:nvSpPr>
        <p:spPr>
          <a:xfrm>
            <a:off x="242435" y="1444420"/>
            <a:ext cx="3057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challenging the </a:t>
            </a:r>
          </a:p>
          <a:p>
            <a:r>
              <a:rPr lang="en-IN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antibacterial agents </a:t>
            </a:r>
          </a:p>
        </p:txBody>
      </p:sp>
    </p:spTree>
    <p:extLst>
      <p:ext uri="{BB962C8B-B14F-4D97-AF65-F5344CB8AC3E}">
        <p14:creationId xmlns:p14="http://schemas.microsoft.com/office/powerpoint/2010/main" val="193394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A4ABBC-7EB7-F446-ACDF-B8BB36DA1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0924"/>
            <a:ext cx="12192000" cy="46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7C4123-349B-714B-9F1A-FA3A313F5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01" y="474176"/>
            <a:ext cx="10323040" cy="591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97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10A5E-C2B5-8147-8356-7B76A02D9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571" y="4221301"/>
            <a:ext cx="2802461" cy="1702291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C3C816B5-3D7D-CB4E-8E47-ECC43C1BC3F6}"/>
              </a:ext>
            </a:extLst>
          </p:cNvPr>
          <p:cNvGrpSpPr/>
          <p:nvPr/>
        </p:nvGrpSpPr>
        <p:grpSpPr>
          <a:xfrm>
            <a:off x="7315200" y="1320801"/>
            <a:ext cx="4428774" cy="5041900"/>
            <a:chOff x="5315707" y="739804"/>
            <a:chExt cx="4810844" cy="474354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3E14E3E-5165-F44C-A795-24DE8514C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21646" y="1697269"/>
              <a:ext cx="904905" cy="68858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4FA1A1E-7B85-A646-804E-CB41861DF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12281" y="2713662"/>
              <a:ext cx="1618732" cy="50311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394A8B0-F246-0844-B5BA-418FD53DC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12711" y="4863813"/>
              <a:ext cx="412271" cy="61953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BFE50C0-D9B0-BE41-A76A-883781E29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979212" y="3803488"/>
              <a:ext cx="1045860" cy="78338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AA479B-C165-DF4F-91DC-4AB5BCF4865B}"/>
                </a:ext>
              </a:extLst>
            </p:cNvPr>
            <p:cNvSpPr txBox="1"/>
            <p:nvPr/>
          </p:nvSpPr>
          <p:spPr>
            <a:xfrm>
              <a:off x="5315707" y="739804"/>
              <a:ext cx="3096574" cy="550171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err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NaOCl</a:t>
              </a:r>
              <a:r>
                <a:rPr lang="en-US" sz="3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Efficacy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3194B13-1045-404A-9BCA-A42EA8995A1E}"/>
                </a:ext>
              </a:extLst>
            </p:cNvPr>
            <p:cNvSpPr txBox="1"/>
            <p:nvPr/>
          </p:nvSpPr>
          <p:spPr>
            <a:xfrm>
              <a:off x="7097766" y="1710561"/>
              <a:ext cx="2022311" cy="3474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Concentration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5AD00B-D021-844B-8A3E-704483CF7F6B}"/>
                </a:ext>
              </a:extLst>
            </p:cNvPr>
            <p:cNvSpPr txBox="1"/>
            <p:nvPr/>
          </p:nvSpPr>
          <p:spPr>
            <a:xfrm>
              <a:off x="7139828" y="2772844"/>
              <a:ext cx="498855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pH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521D5C4-5517-B941-B464-BC61B3C0B582}"/>
                </a:ext>
              </a:extLst>
            </p:cNvPr>
            <p:cNvSpPr txBox="1"/>
            <p:nvPr/>
          </p:nvSpPr>
          <p:spPr>
            <a:xfrm>
              <a:off x="7156109" y="3835127"/>
              <a:ext cx="1051891" cy="3693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Volume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A959C70-07A3-0E4E-B64E-3ADACA365116}"/>
                </a:ext>
              </a:extLst>
            </p:cNvPr>
            <p:cNvSpPr txBox="1"/>
            <p:nvPr/>
          </p:nvSpPr>
          <p:spPr>
            <a:xfrm>
              <a:off x="7183393" y="4835047"/>
              <a:ext cx="1936685" cy="3474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Contact Time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6FC8E27-E2A2-6648-9407-70B34003D8C1}"/>
                </a:ext>
              </a:extLst>
            </p:cNvPr>
            <p:cNvCxnSpPr>
              <a:cxnSpLocks/>
            </p:cNvCxnSpPr>
            <p:nvPr/>
          </p:nvCxnSpPr>
          <p:spPr>
            <a:xfrm>
              <a:off x="6456784" y="1475144"/>
              <a:ext cx="0" cy="35445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A042C0D-5EB9-B24D-81A4-20714064B505}"/>
                </a:ext>
              </a:extLst>
            </p:cNvPr>
            <p:cNvCxnSpPr/>
            <p:nvPr/>
          </p:nvCxnSpPr>
          <p:spPr>
            <a:xfrm>
              <a:off x="6456784" y="1895227"/>
              <a:ext cx="4292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4F312B2-3C35-8246-91B2-7001E2C54CD5}"/>
                </a:ext>
              </a:extLst>
            </p:cNvPr>
            <p:cNvCxnSpPr/>
            <p:nvPr/>
          </p:nvCxnSpPr>
          <p:spPr>
            <a:xfrm>
              <a:off x="6447031" y="2955900"/>
              <a:ext cx="4292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E5E3222-6B2F-C041-AD67-64EF7C2FDA2F}"/>
                </a:ext>
              </a:extLst>
            </p:cNvPr>
            <p:cNvCxnSpPr/>
            <p:nvPr/>
          </p:nvCxnSpPr>
          <p:spPr>
            <a:xfrm>
              <a:off x="6447031" y="4020796"/>
              <a:ext cx="4292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99CCF98-8513-264E-B1E6-78C9AD969D5D}"/>
                </a:ext>
              </a:extLst>
            </p:cNvPr>
            <p:cNvCxnSpPr/>
            <p:nvPr/>
          </p:nvCxnSpPr>
          <p:spPr>
            <a:xfrm>
              <a:off x="6447031" y="5019713"/>
              <a:ext cx="4292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7CEF84CB-ADF1-7B4C-9D69-7CE3E90072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36" y="62815"/>
            <a:ext cx="6094562" cy="365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9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B269B12-2064-0B48-8F3D-CBC1BAF6AF1F}"/>
              </a:ext>
            </a:extLst>
          </p:cNvPr>
          <p:cNvGrpSpPr/>
          <p:nvPr/>
        </p:nvGrpSpPr>
        <p:grpSpPr>
          <a:xfrm>
            <a:off x="6039526" y="622569"/>
            <a:ext cx="6003316" cy="5032243"/>
            <a:chOff x="825500" y="596900"/>
            <a:chExt cx="10541000" cy="56990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C8C547E-75C2-AC48-BB56-7DE68341E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5500" y="596900"/>
              <a:ext cx="10541000" cy="5664200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B21CC19-4409-A346-9D92-A633947BE478}"/>
                </a:ext>
              </a:extLst>
            </p:cNvPr>
            <p:cNvSpPr/>
            <p:nvPr/>
          </p:nvSpPr>
          <p:spPr>
            <a:xfrm>
              <a:off x="825500" y="5646420"/>
              <a:ext cx="9454891" cy="64955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IN" sz="1100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Retamozo</a:t>
              </a:r>
              <a:r>
                <a:rPr lang="en-IN" sz="1100" dirty="0">
                  <a:solidFill>
                    <a:schemeClr val="bg1"/>
                  </a:solidFill>
                  <a:latin typeface="Calibri" panose="020F0502020204030204" pitchFamily="34" charset="0"/>
                </a:rPr>
                <a:t> et al., 2010; Wong et al., 2014; </a:t>
              </a:r>
              <a:r>
                <a:rPr lang="en-IN" sz="1100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Dumitriu</a:t>
              </a:r>
              <a:r>
                <a:rPr lang="en-IN" sz="1100" dirty="0">
                  <a:solidFill>
                    <a:schemeClr val="bg1"/>
                  </a:solidFill>
                  <a:latin typeface="Calibri" panose="020F0502020204030204" pitchFamily="34" charset="0"/>
                </a:rPr>
                <a:t> et al., 2015; Cameron et al., 1988; Sim et al., 2000; Zhang et al., 2010; </a:t>
              </a:r>
              <a:r>
                <a:rPr lang="en-IN" sz="1100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Parirokh</a:t>
              </a:r>
              <a:r>
                <a:rPr lang="en-IN" sz="1100" dirty="0">
                  <a:solidFill>
                    <a:schemeClr val="bg1"/>
                  </a:solidFill>
                  <a:latin typeface="Calibri" panose="020F0502020204030204" pitchFamily="34" charset="0"/>
                </a:rPr>
                <a:t> et al., 2012; Martin et al., 2014; Pashley et al., 1985; Li et al., 2022 </a:t>
              </a:r>
              <a:endParaRPr lang="en-IN" sz="1100" dirty="0">
                <a:solidFill>
                  <a:schemeClr val="bg1"/>
                </a:solidFill>
                <a:effectLst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9B93EFF-FE6B-5249-98A1-625DB4A2B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75" y="1617817"/>
            <a:ext cx="5318611" cy="30109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A0AA46-17C7-EB49-82D8-9AAF86DE87C1}"/>
              </a:ext>
            </a:extLst>
          </p:cNvPr>
          <p:cNvSpPr/>
          <p:nvPr/>
        </p:nvSpPr>
        <p:spPr>
          <a:xfrm>
            <a:off x="640481" y="5070017"/>
            <a:ext cx="457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 err="1">
                <a:latin typeface="Calibri" panose="020F0502020204030204" pitchFamily="34" charset="0"/>
              </a:rPr>
              <a:t>Chemomechanical</a:t>
            </a:r>
            <a:r>
              <a:rPr lang="en-IN" sz="1000" dirty="0">
                <a:latin typeface="Calibri" panose="020F0502020204030204" pitchFamily="34" charset="0"/>
              </a:rPr>
              <a:t> reduction of the bacterial population in the root canal after instrumentation and irrigation with 1%, 2.5%, and 5.25% sodium hypochlorite. Siqueira et al., JOE 2000 </a:t>
            </a:r>
            <a:endParaRPr lang="en-IN" sz="1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9171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2E98E-085F-8E40-BFE6-4718DAB76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112" y="264362"/>
            <a:ext cx="2062263" cy="51384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sz="2400" b="1" cap="none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&amp; Buffering </a:t>
            </a:r>
            <a:endParaRPr lang="en-US" sz="2400" b="1" cap="none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F6E49-2D79-3246-BF45-50418107B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070" y="1011675"/>
            <a:ext cx="9023833" cy="463982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2.5% </a:t>
            </a:r>
            <a:r>
              <a:rPr lang="en-IN" sz="2000" b="1" dirty="0" err="1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more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effective than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0.5%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tissue dissolution </a:t>
            </a:r>
          </a:p>
          <a:p>
            <a:pPr marL="0" indent="0">
              <a:buNone/>
            </a:pPr>
            <a:endParaRPr lang="en-IN" sz="2000" dirty="0">
              <a:solidFill>
                <a:srgbClr val="B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Unbuffered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buffered 0.5% </a:t>
            </a:r>
            <a:r>
              <a:rPr lang="en-IN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equally effective.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amount of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 chlorine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not osmolarity, pH, or buffer capacity is responsible for the tissue dissolving properties. </a:t>
            </a: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Lowering the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from 12 to 9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not render the solution less aggressive on fresh tissue. </a:t>
            </a: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difference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the antibacterial effect in buffered or unbuffered solution! </a:t>
            </a:r>
          </a:p>
          <a:p>
            <a:pPr marL="0" indent="0">
              <a:buNone/>
            </a:pPr>
            <a:r>
              <a:rPr lang="en-IN" sz="1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Tissue-dissolving capacity and antibacterial effect of buffered and unbuffered hypochlorite solutions. Zehnder et al., 000 2002 </a:t>
            </a:r>
          </a:p>
        </p:txBody>
      </p:sp>
    </p:spTree>
    <p:extLst>
      <p:ext uri="{BB962C8B-B14F-4D97-AF65-F5344CB8AC3E}">
        <p14:creationId xmlns:p14="http://schemas.microsoft.com/office/powerpoint/2010/main" val="464627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90656A-BE14-C04D-9256-9B718A1DF898}"/>
              </a:ext>
            </a:extLst>
          </p:cNvPr>
          <p:cNvSpPr/>
          <p:nvPr/>
        </p:nvSpPr>
        <p:spPr>
          <a:xfrm>
            <a:off x="330359" y="1156206"/>
            <a:ext cx="6646629" cy="41857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Dissolving human pulpal tissue 1% </a:t>
            </a:r>
            <a:r>
              <a:rPr lang="en-IN" sz="2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(10 ml)</a:t>
            </a:r>
          </a:p>
          <a:p>
            <a:b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20°C, 45°C, 60°C</a:t>
            </a:r>
            <a:b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20°C 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45°C (7 min) </a:t>
            </a:r>
            <a:endParaRPr lang="en-IN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20°C 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60°C (20 min)</a:t>
            </a:r>
            <a:b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1% </a:t>
            </a:r>
            <a:r>
              <a:rPr lang="en-IN" sz="20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(45°C) = 5.25% </a:t>
            </a:r>
            <a:r>
              <a:rPr lang="en-IN" sz="20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(20°C) </a:t>
            </a:r>
            <a:endParaRPr lang="en-IN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 times more </a:t>
            </a:r>
            <a:r>
              <a:rPr lang="en-IN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in killing bacteria from 20°C to 45°C </a:t>
            </a:r>
          </a:p>
          <a:p>
            <a:endParaRPr lang="en-IN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100" dirty="0">
                <a:solidFill>
                  <a:srgbClr val="002060"/>
                </a:solidFill>
                <a:latin typeface="Calibri" panose="020F0502020204030204" pitchFamily="34" charset="0"/>
              </a:rPr>
              <a:t>The effects of temperature on sodium hypochlorite short-term stability, pulp dissolution capacity, and antimicrobial efficacy. </a:t>
            </a:r>
            <a:r>
              <a:rPr lang="en-IN" sz="1100" dirty="0" err="1">
                <a:solidFill>
                  <a:srgbClr val="002060"/>
                </a:solidFill>
                <a:latin typeface="Calibri" panose="020F0502020204030204" pitchFamily="34" charset="0"/>
              </a:rPr>
              <a:t>Sirtes</a:t>
            </a:r>
            <a:r>
              <a:rPr lang="en-IN" sz="1100" dirty="0">
                <a:solidFill>
                  <a:srgbClr val="002060"/>
                </a:solidFill>
                <a:latin typeface="Calibri" panose="020F0502020204030204" pitchFamily="34" charset="0"/>
              </a:rPr>
              <a:t> et al., JOE 2005 </a:t>
            </a:r>
            <a:endParaRPr lang="en-IN" sz="11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1E98BF-D8BD-1A41-A997-63E5E709C60A}"/>
              </a:ext>
            </a:extLst>
          </p:cNvPr>
          <p:cNvSpPr txBox="1"/>
          <p:nvPr/>
        </p:nvSpPr>
        <p:spPr>
          <a:xfrm>
            <a:off x="2178614" y="694541"/>
            <a:ext cx="21034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Temperature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DEC6CE-AB69-B747-A850-C0A8DFB4A05B}"/>
              </a:ext>
            </a:extLst>
          </p:cNvPr>
          <p:cNvSpPr txBox="1">
            <a:spLocks/>
          </p:cNvSpPr>
          <p:nvPr/>
        </p:nvSpPr>
        <p:spPr>
          <a:xfrm>
            <a:off x="7988300" y="1685563"/>
            <a:ext cx="2867498" cy="524237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cap="none" dirty="0">
                <a:latin typeface="Calibri" panose="020F0502020204030204" pitchFamily="34" charset="0"/>
                <a:cs typeface="Calibri" panose="020F0502020204030204" pitchFamily="34" charset="0"/>
              </a:rPr>
              <a:t>Surface Tension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61936C-944D-2242-AF33-4DF1C1E0DCEA}"/>
              </a:ext>
            </a:extLst>
          </p:cNvPr>
          <p:cNvSpPr txBox="1">
            <a:spLocks/>
          </p:cNvSpPr>
          <p:nvPr/>
        </p:nvSpPr>
        <p:spPr>
          <a:xfrm>
            <a:off x="7210452" y="2418278"/>
            <a:ext cx="4696203" cy="29236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Tissue dissolving increased with increased concentration, temperature and activation.</a:t>
            </a:r>
          </a:p>
          <a:p>
            <a:r>
              <a:rPr lang="en-IN" sz="2000" b="1" dirty="0" err="1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surfactants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effective 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IN" sz="2400" b="1" dirty="0">
              <a:solidFill>
                <a:srgbClr val="B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Tissue Dissolution by Sodium Hypochlorite Effect of Concentration, Temperature, Agitation, and Surfactant. </a:t>
            </a:r>
            <a:r>
              <a:rPr lang="en-IN" sz="14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Stojicic</a:t>
            </a:r>
            <a:r>
              <a:rPr lang="en-I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JOE 2010 </a:t>
            </a:r>
          </a:p>
        </p:txBody>
      </p:sp>
    </p:spTree>
    <p:extLst>
      <p:ext uri="{BB962C8B-B14F-4D97-AF65-F5344CB8AC3E}">
        <p14:creationId xmlns:p14="http://schemas.microsoft.com/office/powerpoint/2010/main" val="256703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7BDAD-8EC5-3B44-8F3D-0DC21094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88" y="1167550"/>
            <a:ext cx="3019612" cy="46662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400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Mechanical Properties </a:t>
            </a:r>
            <a:endParaRPr lang="en-US" sz="2400" cap="none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60D8C-828A-024C-8334-AA0CD1D4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88" y="1863497"/>
            <a:ext cx="11338111" cy="78172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strong evidence showing that </a:t>
            </a:r>
            <a:r>
              <a:rPr lang="en-IN" sz="2000" dirty="0" err="1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adversely </a:t>
            </a:r>
            <a:r>
              <a:rPr lang="en-IN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alters the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mechanical properties </a:t>
            </a:r>
            <a:r>
              <a:rPr lang="en-IN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root dentine.</a:t>
            </a:r>
          </a:p>
          <a:p>
            <a:pPr marL="0" indent="0">
              <a:buNone/>
            </a:pPr>
            <a:r>
              <a:rPr lang="en-IN" sz="1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 of sodium hypochlorite on dentine mechanical properties. A review. </a:t>
            </a:r>
            <a:r>
              <a:rPr lang="en-IN" sz="14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Pascon</a:t>
            </a:r>
            <a:r>
              <a:rPr lang="en-IN" sz="1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 Dent 2009 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E4911C-19FE-444C-BD61-C3CC6269BFBD}"/>
              </a:ext>
            </a:extLst>
          </p:cNvPr>
          <p:cNvSpPr txBox="1">
            <a:spLocks/>
          </p:cNvSpPr>
          <p:nvPr/>
        </p:nvSpPr>
        <p:spPr>
          <a:xfrm>
            <a:off x="434788" y="3989360"/>
            <a:ext cx="2133600" cy="5721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400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Dentin Integrity </a:t>
            </a:r>
            <a:endParaRPr lang="en-IN" sz="2400" cap="none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26C05F-53C2-644A-8F67-E7FBE62D3147}"/>
              </a:ext>
            </a:extLst>
          </p:cNvPr>
          <p:cNvSpPr txBox="1">
            <a:spLocks/>
          </p:cNvSpPr>
          <p:nvPr/>
        </p:nvSpPr>
        <p:spPr>
          <a:xfrm>
            <a:off x="434789" y="4720283"/>
            <a:ext cx="10245912" cy="1223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2.5%, 3%, 5%, 5.25, 9%, 10% Significantly reduced the </a:t>
            </a:r>
            <a:r>
              <a:rPr lang="en-IN" sz="20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strength of dentin.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0.5% and 1% least effect. </a:t>
            </a:r>
          </a:p>
          <a:p>
            <a:pPr marL="0" indent="0">
              <a:buNone/>
            </a:pPr>
            <a:r>
              <a:rPr lang="en-IN" sz="1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 of Different Concentrations of Sodium Hypochlorite on the Compressive Strength of Endodontically Treated Roots. Li et al., JOE 2022 </a:t>
            </a:r>
          </a:p>
          <a:p>
            <a:endParaRPr lang="en-I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48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ED10-4619-554C-8303-83E4E6F3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88" y="855688"/>
            <a:ext cx="2665378" cy="798014"/>
          </a:xfrm>
        </p:spPr>
        <p:txBody>
          <a:bodyPr>
            <a:normAutofit/>
          </a:bodyPr>
          <a:lstStyle/>
          <a:p>
            <a:r>
              <a:rPr lang="en-IN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3200" dirty="0">
                <a:latin typeface="Calibri" panose="020F0502020204030204" pitchFamily="34" charset="0"/>
                <a:cs typeface="Calibri" panose="020F0502020204030204" pitchFamily="34" charset="0"/>
              </a:rPr>
              <a:t> &amp; EDTA 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61FDE-4232-5340-BAF3-E73C4B02C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7754" y="948585"/>
            <a:ext cx="9066177" cy="7609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Combined use of EDTA and 5% </a:t>
            </a:r>
            <a:r>
              <a:rPr lang="en-IN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more efficient than </a:t>
            </a:r>
            <a:r>
              <a:rPr lang="en-IN" sz="2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solutions alone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antibacterial action of sodium hypochlorite and EDTA in 60 cases of endodontic therapy.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Byström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Sundqvist IEJ 1985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4B187-73FE-2A46-B728-FE441B788F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84709" y="2382390"/>
            <a:ext cx="4066162" cy="58432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Irrigant solution sequence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2AC5B-4034-1045-A54F-F98954E7D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790" y="3108582"/>
            <a:ext cx="5334000" cy="35256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EDTA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dissolves</a:t>
            </a: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inorganic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dentin and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exposes the organic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part.</a:t>
            </a:r>
          </a:p>
          <a:p>
            <a:pPr marL="0" indent="0">
              <a:buNone/>
            </a:pPr>
            <a:endParaRPr lang="en-IN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b="1" dirty="0" err="1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the end for 1 min, demineralizes further by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removing the organic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and removing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collagen type-1 </a:t>
            </a:r>
          </a:p>
          <a:p>
            <a:pPr marL="0" indent="0">
              <a:buNone/>
            </a:pP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Erosion of dentin </a:t>
            </a:r>
            <a:endParaRPr lang="en-IN" sz="2000" dirty="0">
              <a:solidFill>
                <a:srgbClr val="B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3B1905-2D71-0F46-89E1-AF377D659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350" y="3108582"/>
            <a:ext cx="3250820" cy="2167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79F653B-F9B6-FC4B-80AD-4D0A562DD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350" y="5387455"/>
            <a:ext cx="1745750" cy="117239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329503B-7F65-1445-BC76-B9CF14490EC1}"/>
              </a:ext>
            </a:extLst>
          </p:cNvPr>
          <p:cNvSpPr/>
          <p:nvPr/>
        </p:nvSpPr>
        <p:spPr>
          <a:xfrm>
            <a:off x="8811480" y="5673568"/>
            <a:ext cx="26671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>
                <a:latin typeface="Calibri" panose="020F0502020204030204" pitchFamily="34" charset="0"/>
              </a:rPr>
              <a:t>Quantitative analysis of the effect of irrigant solution sequences on dentin erosion. Qian et al., JOE 2011 </a:t>
            </a:r>
            <a:endParaRPr lang="en-IN" sz="1400" dirty="0">
              <a:effectLst/>
            </a:endParaRPr>
          </a:p>
        </p:txBody>
      </p:sp>
      <p:pic>
        <p:nvPicPr>
          <p:cNvPr id="2049" name="Picture 1" descr="page10image1818400">
            <a:extLst>
              <a:ext uri="{FF2B5EF4-FFF2-40B4-BE49-F238E27FC236}">
                <a16:creationId xmlns:a16="http://schemas.microsoft.com/office/drawing/2014/main" id="{8C4C3B6C-1B98-E441-B060-3318420A1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15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133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09858-2552-7A4F-8CDF-E2F18312E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13885" y="813277"/>
            <a:ext cx="3453715" cy="601206"/>
          </a:xfrm>
        </p:spPr>
        <p:txBody>
          <a:bodyPr/>
          <a:lstStyle/>
          <a:p>
            <a:r>
              <a:rPr lang="en-IN" dirty="0" err="1">
                <a:solidFill>
                  <a:srgbClr val="FFFF00"/>
                </a:solidFill>
              </a:rPr>
              <a:t>NaOCl</a:t>
            </a:r>
            <a:r>
              <a:rPr lang="en-IN" dirty="0">
                <a:solidFill>
                  <a:srgbClr val="FFFF00"/>
                </a:solidFill>
              </a:rPr>
              <a:t> accidents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52E4B-5C8B-FF46-B7A6-6DBA1D3FB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900" y="1804339"/>
            <a:ext cx="8858250" cy="419641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Extrusions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into the periapical area.</a:t>
            </a:r>
          </a:p>
          <a:p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Oxidation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of the surrounding tissue, </a:t>
            </a:r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hemolysis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ulceration, destruction of fibroblasts, and endothelial cells, and prevention of neutrophil migration. </a:t>
            </a:r>
          </a:p>
          <a:p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 pain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diffuse swelling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hemorrhage.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Localized paresthesia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necrosis, trismus, dyspnea, dysphagia, airway obstruction.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Interstitial bleeding with a risk of </a:t>
            </a:r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facial hematomas .</a:t>
            </a:r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Maxillary incisors can cause ophthalmological injuries 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Maxillary sinus can cause liquid entering nostrils and throat.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Mandibular teeth can cause airway obstructions .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BF983-B082-D54E-9E66-123EDF562409}"/>
              </a:ext>
            </a:extLst>
          </p:cNvPr>
          <p:cNvSpPr/>
          <p:nvPr/>
        </p:nvSpPr>
        <p:spPr>
          <a:xfrm>
            <a:off x="1408037" y="6236718"/>
            <a:ext cx="7923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>
                <a:latin typeface="Calibri" panose="020F0502020204030204" pitchFamily="34" charset="0"/>
              </a:rPr>
              <a:t>Anatomy of Sodium Hypochlorite Accidents Involving Facial Ecchymosis – A Review. Zhu et al., J Dent 2013 </a:t>
            </a:r>
            <a:endParaRPr lang="en-IN" sz="1400" dirty="0"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DAC55B-77E0-9D45-9D63-2737E8FB0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7166" y="1804338"/>
            <a:ext cx="1541785" cy="20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AA32-84A9-1346-BC88-A5A0E71A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065" y="338590"/>
            <a:ext cx="5755640" cy="592653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RATE OF ENDODONTIC DISEASE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024BE-5F91-0445-91A2-8F468D7BA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234" y="5506721"/>
            <a:ext cx="2525081" cy="1144218"/>
          </a:xfrm>
        </p:spPr>
        <p:txBody>
          <a:bodyPr>
            <a:normAutofit/>
          </a:bodyPr>
          <a:lstStyle/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Engström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1964; </a:t>
            </a:r>
          </a:p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Sjögren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1990 </a:t>
            </a:r>
          </a:p>
          <a:p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Hoskinson et al., 2002; </a:t>
            </a:r>
          </a:p>
          <a:p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05483EF-BC70-D847-9340-6CF06E7AB99E}"/>
              </a:ext>
            </a:extLst>
          </p:cNvPr>
          <p:cNvSpPr txBox="1">
            <a:spLocks/>
          </p:cNvSpPr>
          <p:nvPr/>
        </p:nvSpPr>
        <p:spPr>
          <a:xfrm>
            <a:off x="5049651" y="5444419"/>
            <a:ext cx="2574468" cy="1268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Strindberg 1990;</a:t>
            </a:r>
          </a:p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Ørstavik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1996 &amp; 2004;</a:t>
            </a:r>
          </a:p>
          <a:p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Peters et al., 2004; </a:t>
            </a:r>
          </a:p>
          <a:p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Marquis et al., 2006 </a:t>
            </a:r>
          </a:p>
          <a:p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5E604A5-617B-2240-9AF3-8290BFCC93EE}"/>
              </a:ext>
            </a:extLst>
          </p:cNvPr>
          <p:cNvSpPr txBox="1">
            <a:spLocks/>
          </p:cNvSpPr>
          <p:nvPr/>
        </p:nvSpPr>
        <p:spPr>
          <a:xfrm>
            <a:off x="9093565" y="5490325"/>
            <a:ext cx="2410576" cy="1268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Strindberg 1956 </a:t>
            </a:r>
          </a:p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Engström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1964;</a:t>
            </a:r>
          </a:p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Sjögren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1990;</a:t>
            </a:r>
          </a:p>
          <a:p>
            <a:r>
              <a:rPr lang="en-IN" sz="1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Farzaneh</a:t>
            </a:r>
            <a:r>
              <a:rPr lang="en-IN" sz="14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2004; </a:t>
            </a:r>
          </a:p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9B8FC2B-DD3C-7142-93BA-8C9403969D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54" y="1249578"/>
            <a:ext cx="11978846" cy="2367382"/>
          </a:xfr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C82A2D8-C5B9-2549-9259-3C0EC2532B54}"/>
              </a:ext>
            </a:extLst>
          </p:cNvPr>
          <p:cNvSpPr txBox="1">
            <a:spLocks/>
          </p:cNvSpPr>
          <p:nvPr/>
        </p:nvSpPr>
        <p:spPr>
          <a:xfrm>
            <a:off x="126910" y="3893242"/>
            <a:ext cx="3830595" cy="822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 treatment of vital/necrotic teeth </a:t>
            </a:r>
            <a:endParaRPr lang="en-US" sz="18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US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93-98%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1BF1ECF9-F65C-1D43-91B9-5BBDFF3C5D1B}"/>
              </a:ext>
            </a:extLst>
          </p:cNvPr>
          <p:cNvSpPr txBox="1">
            <a:spLocks/>
          </p:cNvSpPr>
          <p:nvPr/>
        </p:nvSpPr>
        <p:spPr>
          <a:xfrm>
            <a:off x="4438610" y="3893242"/>
            <a:ext cx="3572476" cy="1018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 treatment of teeth with AP </a:t>
            </a:r>
          </a:p>
          <a:p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73 – 86%</a:t>
            </a:r>
            <a:b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10 - 15% less than vital/necrotic</a:t>
            </a:r>
            <a:r>
              <a:rPr lang="en-IN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360BEB0-19A7-6A4A-89AB-F048E053117B}"/>
              </a:ext>
            </a:extLst>
          </p:cNvPr>
          <p:cNvSpPr txBox="1">
            <a:spLocks/>
          </p:cNvSpPr>
          <p:nvPr/>
        </p:nvSpPr>
        <p:spPr>
          <a:xfrm>
            <a:off x="8011086" y="3893242"/>
            <a:ext cx="4034697" cy="1337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b="1" dirty="0">
                <a:solidFill>
                  <a:srgbClr val="FF0000"/>
                </a:solidFill>
              </a:rPr>
              <a:t/>
            </a:r>
            <a:r>
              <a:rPr lang="en-IN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Retreatment of teeth with AP </a:t>
            </a:r>
          </a:p>
          <a:p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 – 84% </a:t>
            </a:r>
          </a:p>
          <a:p>
            <a:r>
              <a:rPr lang="en-IN" sz="1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10 - 20% less than initial Tx of teeth with AP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62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E729C-B849-3348-8BDD-B4B36EA72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24159" y="784685"/>
            <a:ext cx="6667491" cy="59749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 (0.5 – 1%) VS. High (2.5 – 5.25%) </a:t>
            </a:r>
            <a:r>
              <a:rPr lang="en-IN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DD499-72DA-AB4E-8395-73372F32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1" y="3132667"/>
            <a:ext cx="3790949" cy="25632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Antibacterial </a:t>
            </a:r>
            <a:endParaRPr lang="en-IN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Infected single-rooted</a:t>
            </a:r>
          </a:p>
          <a:p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Culture-based RCT</a:t>
            </a:r>
          </a:p>
          <a:p>
            <a:pPr marL="0" indent="0">
              <a:buNone/>
            </a:pPr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significant differences </a:t>
            </a:r>
            <a:endParaRPr lang="en-IN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Cvek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1976; </a:t>
            </a: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Byström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1985; Soares et al., 2006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591F7E-C778-C94C-98B3-F77CC2CBA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815801"/>
            <a:ext cx="2667000" cy="6165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 evidence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22E06-986F-7048-AC4D-065F74D4F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33879" y="3132667"/>
            <a:ext cx="3533771" cy="326813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Postoperative pain </a:t>
            </a:r>
            <a:endParaRPr lang="en-IN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Infected mandibular molar </a:t>
            </a:r>
          </a:p>
          <a:p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in 1% group,</a:t>
            </a:r>
          </a:p>
          <a:p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significant differences </a:t>
            </a:r>
            <a:endParaRPr lang="en-IN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Verma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2019 </a:t>
            </a:r>
          </a:p>
          <a:p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 intense and less frequent pain </a:t>
            </a:r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1.3% than 5.25% </a:t>
            </a:r>
          </a:p>
          <a:p>
            <a:pPr marL="0" indent="0">
              <a:buNone/>
            </a:pP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Mostafa et al., 2020 </a:t>
            </a:r>
          </a:p>
          <a:p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8E9DBAF-BEDF-8748-8B38-C268EDF35BBD}"/>
              </a:ext>
            </a:extLst>
          </p:cNvPr>
          <p:cNvSpPr txBox="1">
            <a:spLocks/>
          </p:cNvSpPr>
          <p:nvPr/>
        </p:nvSpPr>
        <p:spPr>
          <a:xfrm>
            <a:off x="8067679" y="3132667"/>
            <a:ext cx="3533771" cy="25632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 outcome </a:t>
            </a:r>
            <a:endParaRPr lang="en-IN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Infected mandibular molars </a:t>
            </a:r>
          </a:p>
          <a:p>
            <a:r>
              <a:rPr lang="en-IN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significant differences between 1% and 5.25% </a:t>
            </a:r>
            <a:endParaRPr lang="en-IN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Verma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2019 </a:t>
            </a:r>
          </a:p>
        </p:txBody>
      </p:sp>
    </p:spTree>
    <p:extLst>
      <p:ext uri="{BB962C8B-B14F-4D97-AF65-F5344CB8AC3E}">
        <p14:creationId xmlns:p14="http://schemas.microsoft.com/office/powerpoint/2010/main" val="1889537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815E-2A5B-A246-88E4-0243937D9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647388"/>
            <a:ext cx="3028950" cy="4229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chlorhexidine (CHX) </a:t>
            </a:r>
            <a:endParaRPr lang="en-U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27721-1376-E94D-9B8A-44DD46537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783094"/>
            <a:ext cx="11096625" cy="4754251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Symmetric </a:t>
            </a:r>
            <a:r>
              <a:rPr lang="en-IN" sz="2000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</a:t>
            </a:r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-biguanide, strong base, and insoluble in water.</a:t>
            </a:r>
          </a:p>
          <a:p>
            <a:r>
              <a:rPr lang="en-IN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Reacts with acids to form salts that are soluble; diacetate, </a:t>
            </a:r>
            <a:r>
              <a:rPr lang="en-IN" sz="20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digluconate</a:t>
            </a:r>
            <a:r>
              <a:rPr lang="en-IN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Broad antiseptic spectrum .</a:t>
            </a:r>
            <a:endParaRPr lang="en-IN" sz="2000" dirty="0">
              <a:solidFill>
                <a:srgbClr val="B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0.12% -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2% </a:t>
            </a:r>
            <a:r>
              <a:rPr lang="en-IN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bacteriostatic –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bactericidal</a:t>
            </a:r>
            <a:r>
              <a:rPr lang="en-IN" sz="2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en-IN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Cytoplasmic membrane integrity, cytoplasmic leakage, coagulation and precipitation of intracellular constituents such as protein and nucleic acids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r>
              <a:rPr lang="en-IN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binding affinity</a:t>
            </a:r>
            <a:r>
              <a:rPr lang="en-IN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000" b="1" dirty="0" err="1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substantivity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Biocompatible;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 toxic </a:t>
            </a:r>
            <a:r>
              <a:rPr lang="en-IN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vital tissue; eye irritation, ototoxic .</a:t>
            </a:r>
          </a:p>
          <a:p>
            <a:r>
              <a:rPr lang="en-IN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dependent </a:t>
            </a:r>
            <a:r>
              <a:rPr lang="en-IN" sz="2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weak in the presence of organic tissue .</a:t>
            </a:r>
          </a:p>
          <a:p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Lacks the tissue-dissolving ability </a:t>
            </a:r>
            <a:endParaRPr lang="en-IN" sz="2000" dirty="0">
              <a:solidFill>
                <a:srgbClr val="B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8325F-02EA-AE46-98E4-9EFD36DA7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63470" y="101600"/>
            <a:ext cx="4724400" cy="15367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/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                                 +</a:t>
            </a:r>
          </a:p>
          <a:p>
            <a:endParaRPr lang="en-US" dirty="0"/>
          </a:p>
          <a:p>
            <a:endParaRPr lang="en-US" dirty="0"/>
          </a:p>
          <a:p>
            <a:r>
              <a:rPr lang="en-IN" sz="1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Chloroguanide      Hexamethylene chain           Chloroguanide </a:t>
            </a:r>
          </a:p>
        </p:txBody>
      </p:sp>
      <p:pic>
        <p:nvPicPr>
          <p:cNvPr id="4108" name="Picture 12" descr="page11image3861792">
            <a:extLst>
              <a:ext uri="{FF2B5EF4-FFF2-40B4-BE49-F238E27FC236}">
                <a16:creationId xmlns:a16="http://schemas.microsoft.com/office/drawing/2014/main" id="{0592A98C-A938-F949-A5EC-6C9E13E1D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165" y="513084"/>
            <a:ext cx="4475010" cy="6915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4109" name="Picture 13" descr="page11image21841168">
            <a:extLst>
              <a:ext uri="{FF2B5EF4-FFF2-40B4-BE49-F238E27FC236}">
                <a16:creationId xmlns:a16="http://schemas.microsoft.com/office/drawing/2014/main" id="{B92B6B44-FF97-C247-BC33-68DED0EF7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page11image21841168">
            <a:extLst>
              <a:ext uri="{FF2B5EF4-FFF2-40B4-BE49-F238E27FC236}">
                <a16:creationId xmlns:a16="http://schemas.microsoft.com/office/drawing/2014/main" id="{057829E3-F3BC-9B43-93C0-3BF849944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page11image21801184">
            <a:extLst>
              <a:ext uri="{FF2B5EF4-FFF2-40B4-BE49-F238E27FC236}">
                <a16:creationId xmlns:a16="http://schemas.microsoft.com/office/drawing/2014/main" id="{8CEB7357-A392-D74D-9863-30B3B0588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873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73629-48C7-264D-9C07-B9BC0A4C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950" y="707223"/>
            <a:ext cx="6191250" cy="778677"/>
          </a:xfrm>
        </p:spPr>
        <p:txBody>
          <a:bodyPr>
            <a:normAutofit fontScale="90000"/>
          </a:bodyPr>
          <a:lstStyle/>
          <a:p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what happens if we mix CHX and </a:t>
            </a:r>
            <a:r>
              <a:rPr lang="en-I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b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5A62463-BD83-1E45-A807-81BBCF792B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9900" y="2600071"/>
            <a:ext cx="3403600" cy="3213100"/>
          </a:xfr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931EAE2-5827-F14D-9FF8-F4F6603D58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00750" y="3316932"/>
            <a:ext cx="5334000" cy="10414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0374A5F-85DD-994E-A1AE-C83813E923E6}"/>
              </a:ext>
            </a:extLst>
          </p:cNvPr>
          <p:cNvSpPr/>
          <p:nvPr/>
        </p:nvSpPr>
        <p:spPr>
          <a:xfrm>
            <a:off x="5523860" y="4497030"/>
            <a:ext cx="18389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dirty="0">
                <a:solidFill>
                  <a:srgbClr val="FFFFFF"/>
                </a:solidFill>
                <a:latin typeface="Calibri" panose="020F0502020204030204" pitchFamily="34" charset="0"/>
              </a:rPr>
              <a:t>6 % </a:t>
            </a:r>
            <a:r>
              <a:rPr lang="en-IN" sz="1600" dirty="0" err="1">
                <a:solidFill>
                  <a:srgbClr val="FFFFFF"/>
                </a:solidFill>
                <a:latin typeface="Calibri" panose="020F0502020204030204" pitchFamily="34" charset="0"/>
              </a:rPr>
              <a:t>NaOCl</a:t>
            </a:r>
            <a:r>
              <a:rPr lang="en-IN" sz="1600" dirty="0">
                <a:solidFill>
                  <a:srgbClr val="FFFFFF"/>
                </a:solidFill>
                <a:latin typeface="Calibri" panose="020F0502020204030204" pitchFamily="34" charset="0"/>
              </a:rPr>
              <a:t> +2%CHX </a:t>
            </a:r>
            <a:endParaRPr lang="en-IN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F346A-9A91-BD45-923E-90B967763011}"/>
              </a:ext>
            </a:extLst>
          </p:cNvPr>
          <p:cNvSpPr/>
          <p:nvPr/>
        </p:nvSpPr>
        <p:spPr>
          <a:xfrm>
            <a:off x="7231059" y="4974281"/>
            <a:ext cx="270858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Para-</a:t>
            </a:r>
            <a:r>
              <a:rPr lang="en-IN" sz="1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chloroaniline</a:t>
            </a:r>
            <a:r>
              <a:rPr lang="en-IN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precipitate!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Toxic substance </a:t>
            </a:r>
            <a:r>
              <a:rPr lang="en-IN"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methemoglobin</a:t>
            </a: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Carcinogenic and possibly leakage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Blocks dentin canals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D4A56E-5F7E-584B-8A85-B0F6F25D30C7}"/>
              </a:ext>
            </a:extLst>
          </p:cNvPr>
          <p:cNvSpPr/>
          <p:nvPr/>
        </p:nvSpPr>
        <p:spPr>
          <a:xfrm>
            <a:off x="9796006" y="4512418"/>
            <a:ext cx="1992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>
                <a:solidFill>
                  <a:srgbClr val="FFFFFF"/>
                </a:solidFill>
                <a:latin typeface="Calibri" panose="020F0502020204030204" pitchFamily="34" charset="0"/>
              </a:rPr>
              <a:t>0.023% </a:t>
            </a:r>
            <a:r>
              <a:rPr lang="en-IN" sz="1400" dirty="0" err="1">
                <a:solidFill>
                  <a:srgbClr val="FFFFFF"/>
                </a:solidFill>
                <a:latin typeface="Calibri" panose="020F0502020204030204" pitchFamily="34" charset="0"/>
              </a:rPr>
              <a:t>NaOCl</a:t>
            </a:r>
            <a:r>
              <a:rPr lang="en-IN" sz="1400" dirty="0">
                <a:solidFill>
                  <a:srgbClr val="FFFFFF"/>
                </a:solidFill>
                <a:latin typeface="Calibri" panose="020F0502020204030204" pitchFamily="34" charset="0"/>
              </a:rPr>
              <a:t>+ 2 % CHX </a:t>
            </a:r>
            <a:endParaRPr lang="en-IN" sz="1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EEF7F9-697C-804E-8C9C-0301BC9FB1BD}"/>
              </a:ext>
            </a:extLst>
          </p:cNvPr>
          <p:cNvCxnSpPr/>
          <p:nvPr/>
        </p:nvCxnSpPr>
        <p:spPr>
          <a:xfrm>
            <a:off x="7639050" y="4666306"/>
            <a:ext cx="1981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916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EE6DD1B-E773-0A43-A995-21DE263B85F5}"/>
              </a:ext>
            </a:extLst>
          </p:cNvPr>
          <p:cNvGrpSpPr/>
          <p:nvPr/>
        </p:nvGrpSpPr>
        <p:grpSpPr>
          <a:xfrm>
            <a:off x="0" y="133865"/>
            <a:ext cx="12192000" cy="6590270"/>
            <a:chOff x="0" y="133865"/>
            <a:chExt cx="12192000" cy="659027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A2F5CA0-A35A-8247-978D-52769040F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33865"/>
              <a:ext cx="12192000" cy="659027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F9FCB16-730F-734C-9285-442B85372F43}"/>
                </a:ext>
              </a:extLst>
            </p:cNvPr>
            <p:cNvSpPr/>
            <p:nvPr/>
          </p:nvSpPr>
          <p:spPr>
            <a:xfrm>
              <a:off x="10860284" y="6247358"/>
              <a:ext cx="82176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N" sz="1400" dirty="0" err="1">
                  <a:solidFill>
                    <a:schemeClr val="bg2"/>
                  </a:solidFill>
                  <a:latin typeface="Calibri" panose="020F0502020204030204" pitchFamily="34" charset="0"/>
                </a:rPr>
                <a:t>Zandi</a:t>
              </a:r>
              <a:r>
                <a:rPr lang="en-IN" sz="1400" dirty="0">
                  <a:solidFill>
                    <a:schemeClr val="bg2"/>
                  </a:solidFill>
                  <a:latin typeface="Calibri" panose="020F0502020204030204" pitchFamily="34" charset="0"/>
                </a:rPr>
                <a:t>, H </a:t>
              </a:r>
              <a:endParaRPr lang="en-IN" sz="1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2963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C341C8-AB10-2C47-BA7C-2553ED2971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" y="125416"/>
            <a:ext cx="11013440" cy="6610617"/>
          </a:xfrm>
        </p:spPr>
      </p:pic>
    </p:spTree>
    <p:extLst>
      <p:ext uri="{BB962C8B-B14F-4D97-AF65-F5344CB8AC3E}">
        <p14:creationId xmlns:p14="http://schemas.microsoft.com/office/powerpoint/2010/main" val="2454928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80D319-1A42-DA46-B7E1-72435DDBC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916" y="283844"/>
            <a:ext cx="11879524" cy="570410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04CD84-0039-BF41-94D6-9D75DFC889FE}"/>
              </a:ext>
            </a:extLst>
          </p:cNvPr>
          <p:cNvSpPr/>
          <p:nvPr/>
        </p:nvSpPr>
        <p:spPr>
          <a:xfrm>
            <a:off x="9143260" y="6206718"/>
            <a:ext cx="21521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 err="1">
                <a:latin typeface="Calibri" panose="020F0502020204030204" pitchFamily="34" charset="0"/>
              </a:rPr>
              <a:t>Boutsioukis</a:t>
            </a:r>
            <a:r>
              <a:rPr lang="en-IN" sz="1400" dirty="0">
                <a:latin typeface="Calibri" panose="020F0502020204030204" pitchFamily="34" charset="0"/>
              </a:rPr>
              <a:t> et al., IEJ 2010 </a:t>
            </a:r>
            <a:endParaRPr lang="en-IN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5674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12EDD0D-83B6-9F46-8BDC-A7BF64DD5044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548640" y="1316101"/>
            <a:ext cx="6624320" cy="41478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 vivo, 3 needles (25, 27 and 30 G) </a:t>
            </a:r>
          </a:p>
          <a:p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Duration of delivery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 rates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significantly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decreased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the </a:t>
            </a:r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needle diameter increased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whilst intra-barrel pressure increased up to 400-550 kPa .</a:t>
            </a:r>
          </a:p>
          <a:p>
            <a:endParaRPr lang="en-IN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Irrigant flow rate </a:t>
            </a:r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factor directly influencing flow beyond the needle (0.01 – 1.01 ml sec ̄1). 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IN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Boutsioukis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IEJ2007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C456F9-FE2E-6A4D-A974-D7C9E3400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860" y="1923544"/>
            <a:ext cx="4372980" cy="293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80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D26D15A-B385-914B-B0F5-11CF71D7FD5F}"/>
              </a:ext>
            </a:extLst>
          </p:cNvPr>
          <p:cNvGrpSpPr/>
          <p:nvPr/>
        </p:nvGrpSpPr>
        <p:grpSpPr>
          <a:xfrm>
            <a:off x="0" y="131257"/>
            <a:ext cx="12192000" cy="6595486"/>
            <a:chOff x="0" y="131257"/>
            <a:chExt cx="12192000" cy="659548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D9D66D0-219B-AC48-9BB5-EA171F9E9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31257"/>
              <a:ext cx="12192000" cy="6595486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8CA7F4-A64E-8E44-8C3C-1718A2C44670}"/>
                </a:ext>
              </a:extLst>
            </p:cNvPr>
            <p:cNvSpPr/>
            <p:nvPr/>
          </p:nvSpPr>
          <p:spPr>
            <a:xfrm>
              <a:off x="8289820" y="5861278"/>
              <a:ext cx="22658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N" sz="800" dirty="0" err="1">
                  <a:latin typeface="Calibri" panose="020F0502020204030204" pitchFamily="34" charset="0"/>
                </a:rPr>
                <a:t>Bou</a:t>
              </a:r>
              <a:r>
                <a:rPr lang="en-IN" sz="1600" dirty="0" err="1">
                  <a:solidFill>
                    <a:schemeClr val="bg2"/>
                  </a:solidFill>
                  <a:latin typeface="Calibri" panose="020F0502020204030204" pitchFamily="34" charset="0"/>
                </a:rPr>
                <a:t>tsioukis</a:t>
              </a:r>
              <a:r>
                <a:rPr lang="en-IN" sz="1600" dirty="0">
                  <a:solidFill>
                    <a:schemeClr val="bg2"/>
                  </a:solidFill>
                  <a:latin typeface="Calibri" panose="020F0502020204030204" pitchFamily="34" charset="0"/>
                </a:rPr>
                <a:t> et al., IEJ 2014 </a:t>
              </a:r>
              <a:endParaRPr lang="en-IN" sz="1600" dirty="0">
                <a:solidFill>
                  <a:schemeClr val="bg2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5581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E7A492-0C41-4F40-A7CA-D0DCA80BB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05" y="458932"/>
            <a:ext cx="11137900" cy="46101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869269-60FA-1942-8DE3-387174E93DF4}"/>
              </a:ext>
            </a:extLst>
          </p:cNvPr>
          <p:cNvSpPr/>
          <p:nvPr/>
        </p:nvSpPr>
        <p:spPr>
          <a:xfrm>
            <a:off x="3050646" y="5544933"/>
            <a:ext cx="674896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dirty="0">
                <a:latin typeface="Calibri" panose="020F0502020204030204" pitchFamily="34" charset="0"/>
              </a:rPr>
              <a:t>An increase in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</a:rPr>
              <a:t>root canal taper </a:t>
            </a:r>
            <a:r>
              <a:rPr lang="en-IN" sz="2000" dirty="0">
                <a:latin typeface="Calibri" panose="020F0502020204030204" pitchFamily="34" charset="0"/>
              </a:rPr>
              <a:t>improved </a:t>
            </a:r>
            <a:r>
              <a:rPr lang="en-IN" sz="2000" b="1" dirty="0">
                <a:solidFill>
                  <a:srgbClr val="BF0000"/>
                </a:solidFill>
                <a:latin typeface="Calibri" panose="020F0502020204030204" pitchFamily="34" charset="0"/>
              </a:rPr>
              <a:t>irrigant replacement </a:t>
            </a:r>
          </a:p>
          <a:p>
            <a:r>
              <a:rPr lang="en-IN" dirty="0"/>
              <a:t>and </a:t>
            </a:r>
            <a:r>
              <a:rPr lang="en-IN" b="1" dirty="0"/>
              <a:t>wall shear stress </a:t>
            </a:r>
            <a:r>
              <a:rPr lang="en-IN" dirty="0"/>
              <a:t>reducing the </a:t>
            </a:r>
            <a:r>
              <a:rPr lang="en-IN" b="1" dirty="0"/>
              <a:t>risk for extrusion</a:t>
            </a:r>
            <a:r>
              <a:rPr lang="en-IN" dirty="0"/>
              <a:t>. </a:t>
            </a:r>
            <a:endParaRPr lang="en-IN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CA9F54-8790-0F45-9B3D-759E68903E91}"/>
              </a:ext>
            </a:extLst>
          </p:cNvPr>
          <p:cNvSpPr txBox="1"/>
          <p:nvPr/>
        </p:nvSpPr>
        <p:spPr>
          <a:xfrm>
            <a:off x="9142767" y="6245055"/>
            <a:ext cx="304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/>
              <a:t>Boutsioukis</a:t>
            </a:r>
            <a:r>
              <a:rPr lang="en-IN" dirty="0"/>
              <a:t> et al., IEJ 2010 </a:t>
            </a:r>
          </a:p>
        </p:txBody>
      </p:sp>
    </p:spTree>
    <p:extLst>
      <p:ext uri="{BB962C8B-B14F-4D97-AF65-F5344CB8AC3E}">
        <p14:creationId xmlns:p14="http://schemas.microsoft.com/office/powerpoint/2010/main" val="1919478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FF66543-7CAE-5247-9E4B-30D6504A0D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0426" y="1625600"/>
            <a:ext cx="3412483" cy="330728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81704-D897-F74F-9F2B-4F2E70889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5522" y="545916"/>
            <a:ext cx="7140677" cy="59339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800" i="1" dirty="0">
                <a:latin typeface="Calibri" panose="020F0502020204030204" pitchFamily="34" charset="0"/>
              </a:rPr>
              <a:t/>
            </a:r>
            <a:r>
              <a:rPr lang="en-IN" sz="1800" i="1" dirty="0">
                <a:solidFill>
                  <a:schemeClr val="accent1"/>
                </a:solidFill>
                <a:latin typeface="Calibri" panose="020F0502020204030204" pitchFamily="34" charset="0"/>
              </a:rPr>
              <a:t>CLINICAL</a:t>
            </a:r>
          </a:p>
          <a:p>
            <a:r>
              <a:rPr lang="en-IN" sz="1800" i="1" dirty="0" err="1">
                <a:solidFill>
                  <a:srgbClr val="002060"/>
                </a:solidFill>
                <a:latin typeface="Calibri" panose="020F0502020204030204" pitchFamily="34" charset="0"/>
              </a:rPr>
              <a:t>Ørstavik</a:t>
            </a:r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</a:rPr>
              <a:t> et al., 1991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Extensive apical reaming to larger sizes with only sterile saline as an irrigation solution reduced bacterial numbers by 10- fold </a:t>
            </a:r>
          </a:p>
          <a:p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Dalton et al., 1998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Substantial bacterial reduction with progressive filing, regardless of file type. Fewer bacteria remain when larger file sizes were used. </a:t>
            </a:r>
          </a:p>
          <a:p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Shuping et al., 2000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Instrumentation with 1.25% </a:t>
            </a:r>
            <a:r>
              <a:rPr lang="en-IN" sz="1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more effective than saline ONLY after increasing the apical size larger than #35 </a:t>
            </a:r>
          </a:p>
          <a:p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Card et al., 2002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 of cuspid/bicuspid canals were rendered bacteria-free, and 81.5% of molars were bacteria-free using 1% </a:t>
            </a:r>
            <a:r>
              <a:rPr lang="en-IN" sz="1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r>
              <a:rPr lang="en-IN" sz="1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McGurkin</a:t>
            </a:r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-Smith et al., 2005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Larger apical instrumentation using 5.25% </a:t>
            </a:r>
            <a:r>
              <a:rPr lang="en-IN" sz="1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removed more bacteria than small apical sizes. Almost half of the root canals were still positive for bacteria </a:t>
            </a:r>
          </a:p>
          <a:p>
            <a:r>
              <a:rPr lang="en-IN" sz="18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Rodriguez et al., 2017</a:t>
            </a:r>
            <a:b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the apical size improved the disinfection; however, 2.5% </a:t>
            </a:r>
            <a:r>
              <a:rPr lang="en-IN" sz="1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NaOCl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were more efficient over sterile saline at sizes above #35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51DFB2-FC6C-0E4F-AD99-7FE7DD84198D}"/>
              </a:ext>
            </a:extLst>
          </p:cNvPr>
          <p:cNvSpPr/>
          <p:nvPr/>
        </p:nvSpPr>
        <p:spPr>
          <a:xfrm>
            <a:off x="180681" y="545916"/>
            <a:ext cx="406066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rgbClr val="00B0F0"/>
                </a:solidFill>
                <a:latin typeface="Calibri" panose="020F0502020204030204" pitchFamily="34" charset="0"/>
              </a:rPr>
              <a:t>Antibacterial &amp; debris removal </a:t>
            </a:r>
            <a:endParaRPr lang="en-IN" sz="2400" dirty="0">
              <a:solidFill>
                <a:srgbClr val="00B0F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EFD72C-B5C7-114B-BD1D-039BFC14C60D}"/>
              </a:ext>
            </a:extLst>
          </p:cNvPr>
          <p:cNvSpPr txBox="1"/>
          <p:nvPr/>
        </p:nvSpPr>
        <p:spPr>
          <a:xfrm>
            <a:off x="1451913" y="5047954"/>
            <a:ext cx="1077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SIZE 35</a:t>
            </a:r>
          </a:p>
        </p:txBody>
      </p:sp>
    </p:spTree>
    <p:extLst>
      <p:ext uri="{BB962C8B-B14F-4D97-AF65-F5344CB8AC3E}">
        <p14:creationId xmlns:p14="http://schemas.microsoft.com/office/powerpoint/2010/main" val="114462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3972E-4EC2-6A4D-B024-6E6A43E34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1137" y="3211245"/>
            <a:ext cx="2041761" cy="48618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IN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Intraoperative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/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4E5739-14A5-044C-8A5E-7C1312F23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47573" y="1754303"/>
            <a:ext cx="1885700" cy="489581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Preoperative</a:t>
            </a:r>
            <a:r>
              <a:rPr lang="en-IN" dirty="0">
                <a:solidFill>
                  <a:srgbClr val="C00000"/>
                </a:solidFill>
              </a:rPr>
              <a:t/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8ACBD-ACE0-6349-B54B-023E6DB7E8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86694" y="1741874"/>
            <a:ext cx="2015009" cy="48618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Postoperative</a:t>
            </a:r>
            <a:r>
              <a:rPr lang="en-IN" dirty="0">
                <a:solidFill>
                  <a:schemeClr val="accent5">
                    <a:lumMod val="75000"/>
                  </a:schemeClr>
                </a:solidFill>
              </a:rPr>
              <a:t/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3824E00-7148-8C42-A3ED-BC73BDCF510C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156465" y="1170039"/>
            <a:ext cx="2770838" cy="332625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Possible/no influence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Systemic health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 and gender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Preoperative symptoms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Periodontal status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and location of the tooth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Size of the periapical lesion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Pulp status in initial treatment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elapsed since the initial treatment in retreatment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and length of previous root filling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Essential influence</a:t>
            </a:r>
            <a:b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Presence of apical periodontitis </a:t>
            </a:r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0F0F789-F9F9-AF4E-9BCB-658B89F1F61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314194" y="3846541"/>
            <a:ext cx="3643557" cy="29238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Possible/ no influence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Instrumentation techniques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Hands vs engine-driven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Stainless steel vs Nickel-Titanium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Taper, hybrid, lateral &amp; vertical compaction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sealer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treatment sessions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Flare-up or pain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Complications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Probable influence </a:t>
            </a:r>
            <a:endParaRPr lang="en-IN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Apical size of the root filling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Apical length of the root filling 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Bacterial detection at the root filling stage 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E3DDD903-95BD-AC41-98EC-1BAD5584C5E0}"/>
              </a:ext>
            </a:extLst>
          </p:cNvPr>
          <p:cNvSpPr txBox="1">
            <a:spLocks/>
          </p:cNvSpPr>
          <p:nvPr/>
        </p:nvSpPr>
        <p:spPr>
          <a:xfrm>
            <a:off x="9821973" y="1165020"/>
            <a:ext cx="2104271" cy="16681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Possible/ no influence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restoration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of restoration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lapse between root filling and restoration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39E1308-739C-D24F-A77F-B40D230F184F}"/>
              </a:ext>
            </a:extLst>
          </p:cNvPr>
          <p:cNvGrpSpPr/>
          <p:nvPr/>
        </p:nvGrpSpPr>
        <p:grpSpPr>
          <a:xfrm>
            <a:off x="5080159" y="753762"/>
            <a:ext cx="2486265" cy="2308371"/>
            <a:chOff x="6664270" y="4510007"/>
            <a:chExt cx="2062667" cy="193417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3E9982-1777-CB4A-A264-5310C9510ED3}"/>
                </a:ext>
              </a:extLst>
            </p:cNvPr>
            <p:cNvSpPr/>
            <p:nvPr/>
          </p:nvSpPr>
          <p:spPr>
            <a:xfrm>
              <a:off x="7073058" y="5203757"/>
              <a:ext cx="1255415" cy="54155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IN" b="1" dirty="0">
                  <a:latin typeface="Calibri" panose="020F0502020204030204" pitchFamily="34" charset="0"/>
                </a:rPr>
                <a:t/>
              </a:r>
              <a:r>
                <a:rPr lang="en-IN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Clinical          </a:t>
              </a:r>
            </a:p>
            <a:p>
              <a:r>
                <a:rPr lang="en-IN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    outcome </a:t>
              </a:r>
              <a:endParaRPr lang="en-IN" dirty="0">
                <a:solidFill>
                  <a:schemeClr val="accent1"/>
                </a:solidFill>
                <a:effectLst/>
              </a:endParaRPr>
            </a:p>
          </p:txBody>
        </p:sp>
        <p:sp>
          <p:nvSpPr>
            <p:cNvPr id="18" name="Donut 17">
              <a:extLst>
                <a:ext uri="{FF2B5EF4-FFF2-40B4-BE49-F238E27FC236}">
                  <a16:creationId xmlns:a16="http://schemas.microsoft.com/office/drawing/2014/main" id="{E0FEC995-A8A7-B948-8AD8-37F61EB252FD}"/>
                </a:ext>
              </a:extLst>
            </p:cNvPr>
            <p:cNvSpPr/>
            <p:nvPr/>
          </p:nvSpPr>
          <p:spPr>
            <a:xfrm>
              <a:off x="6664270" y="4510007"/>
              <a:ext cx="2062667" cy="1934179"/>
            </a:xfrm>
            <a:prstGeom prst="donu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042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9DC175-024B-6D47-ABDB-18F9308AFB51}"/>
              </a:ext>
            </a:extLst>
          </p:cNvPr>
          <p:cNvSpPr/>
          <p:nvPr/>
        </p:nvSpPr>
        <p:spPr>
          <a:xfrm>
            <a:off x="2755901" y="2784508"/>
            <a:ext cx="656589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greater enlargement of the apical size would result</a:t>
            </a:r>
          </a:p>
          <a:p>
            <a:r>
              <a:rPr lang="en-IN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in an increased healing outcome in terms of </a:t>
            </a:r>
          </a:p>
          <a:p>
            <a:r>
              <a:rPr lang="en-IN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radiographic and clinical evaluations.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C93FD6-E51C-5842-9A08-C10A04352D71}"/>
              </a:ext>
            </a:extLst>
          </p:cNvPr>
          <p:cNvSpPr/>
          <p:nvPr/>
        </p:nvSpPr>
        <p:spPr>
          <a:xfrm>
            <a:off x="755186" y="4664886"/>
            <a:ext cx="10927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latin typeface="Calibri" panose="020F0502020204030204" pitchFamily="34" charset="0"/>
              </a:rPr>
              <a:t>Master apical file size - smaller or larger: a systematic review of healing outcomes. </a:t>
            </a:r>
            <a:r>
              <a:rPr lang="en-IN" dirty="0" err="1">
                <a:latin typeface="Calibri" panose="020F0502020204030204" pitchFamily="34" charset="0"/>
              </a:rPr>
              <a:t>Aminoshariae</a:t>
            </a:r>
            <a:r>
              <a:rPr lang="en-IN" dirty="0">
                <a:latin typeface="Calibri" panose="020F0502020204030204" pitchFamily="34" charset="0"/>
              </a:rPr>
              <a:t> &amp; Khalid IEJ 2015 </a:t>
            </a:r>
            <a:endParaRPr lang="en-IN" dirty="0"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309E37-6918-E443-8CC4-5CCBFF22372B}"/>
              </a:ext>
            </a:extLst>
          </p:cNvPr>
          <p:cNvSpPr/>
          <p:nvPr/>
        </p:nvSpPr>
        <p:spPr>
          <a:xfrm>
            <a:off x="94360" y="1421743"/>
            <a:ext cx="11879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best current available clinical evidence, for patients with necrotic pulp &amp; periapical lesions</a:t>
            </a:r>
            <a:endParaRPr lang="en-US" sz="24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62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F0309D-A843-A34D-AC6E-D0F270C15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271" y="319055"/>
            <a:ext cx="10744200" cy="60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25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35CED-9297-4B4B-B14E-28A56770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91" y="490910"/>
            <a:ext cx="4237358" cy="12930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cap="non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Pressure </a:t>
            </a:r>
            <a:endParaRPr lang="en-US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6303D-1FE0-1C4B-B1C3-FAB597E28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685210"/>
            <a:ext cx="2766527" cy="3590421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Debris removal</a:t>
            </a:r>
          </a:p>
          <a:p>
            <a:r>
              <a:rPr lang="en-US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Endovac</a:t>
            </a: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significantly better than needle irrigation at 1mm.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of the </a:t>
            </a:r>
            <a:r>
              <a:rPr lang="en-IN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EndoVac</a:t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 to Needle Irrigation of Root Canals. Nielsen et al., JOE 2007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C30995-C5E1-094F-9C51-1131DACBD636}"/>
              </a:ext>
            </a:extLst>
          </p:cNvPr>
          <p:cNvSpPr txBox="1">
            <a:spLocks/>
          </p:cNvSpPr>
          <p:nvPr/>
        </p:nvSpPr>
        <p:spPr>
          <a:xfrm>
            <a:off x="4143958" y="2685211"/>
            <a:ext cx="2766527" cy="35904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IN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</a:t>
            </a:r>
            <a:r>
              <a:rPr lang="en-I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-operative pain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 </a:t>
            </a: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 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postoperative pain </a:t>
            </a:r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evels in comparison to conventional needle irrigation.</a:t>
            </a:r>
          </a:p>
          <a:p>
            <a:pPr marL="0" indent="0">
              <a:buNone/>
            </a:pP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Postoperative Pain after the Application of Two Different Irrigation Devices in a Prospective Randomized Clinical Trial. </a:t>
            </a:r>
            <a:r>
              <a:rPr lang="en-IN"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Gondim</a:t>
            </a: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JOE 2010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23889-F02B-0B48-83B6-46878331F0FF}"/>
              </a:ext>
            </a:extLst>
          </p:cNvPr>
          <p:cNvSpPr txBox="1">
            <a:spLocks/>
          </p:cNvSpPr>
          <p:nvPr/>
        </p:nvSpPr>
        <p:spPr>
          <a:xfrm>
            <a:off x="7602116" y="2685212"/>
            <a:ext cx="3837214" cy="359042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US" sz="4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Systematic Review</a:t>
            </a:r>
          </a:p>
          <a:p>
            <a:r>
              <a:rPr lang="en-I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studies were limited by inadequate standardization, laboratory models not mimicking </a:t>
            </a:r>
            <a:r>
              <a:rPr lang="en-IN" sz="3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vivo </a:t>
            </a:r>
            <a:r>
              <a:rPr lang="en-I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conditions, and poor description of the protocols </a:t>
            </a:r>
          </a:p>
          <a:p>
            <a:r>
              <a:rPr lang="en-I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level of available evidence is low and the results should be interpreted with caution </a:t>
            </a: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Apical negative pressure irrigation versus syringe irrigation: a systematic review of cleaning and disinfection of the root canal system. </a:t>
            </a:r>
            <a:r>
              <a:rPr lang="en-IN" sz="25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Konstantinidi</a:t>
            </a:r>
            <a:r>
              <a:rPr lang="en-I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IEJ 2016 </a:t>
            </a:r>
            <a:endParaRPr lang="en-IN" sz="250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EB9EF9-F317-0D4C-83C3-564BF57E7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116" y="490910"/>
            <a:ext cx="2510511" cy="196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442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040F-26EF-6C43-9F50-7E8EA2283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846" y="569483"/>
            <a:ext cx="7044673" cy="129302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Passive ultrasonic irrigation (PUI)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A31D57-E6C0-2E46-8B3C-F8AA151D81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4280" y="569483"/>
            <a:ext cx="3295625" cy="135219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CA7A2-B1C8-4C41-A813-466BDC3C2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6083" y="3064355"/>
            <a:ext cx="5157439" cy="3269539"/>
          </a:xfrm>
          <a:solidFill>
            <a:srgbClr val="FFFF00"/>
          </a:solidFill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min PUI 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resulted in a significant reduction of CFU-counts and positive canals </a:t>
            </a:r>
          </a:p>
          <a:p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Chances of getting negative cultures increased 7 times with additional use of PUI </a:t>
            </a:r>
          </a:p>
          <a:p>
            <a:endParaRPr lang="en-IN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vivo antibacterial efficacy of ultrasound after hand and rotary instrumentation in human mandibular molars. Carver et al., JOE 2007 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1C8633-FD9A-5445-9244-3E73A3682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49" y="3300761"/>
            <a:ext cx="2786912" cy="2506060"/>
          </a:xfrm>
          <a:prstGeom prst="rect">
            <a:avLst/>
          </a:prstGeom>
        </p:spPr>
      </p:pic>
      <p:pic>
        <p:nvPicPr>
          <p:cNvPr id="6145" name="Picture 1" descr="page16image1800480">
            <a:extLst>
              <a:ext uri="{FF2B5EF4-FFF2-40B4-BE49-F238E27FC236}">
                <a16:creationId xmlns:a16="http://schemas.microsoft.com/office/drawing/2014/main" id="{6B43250A-5890-BC4D-9D82-9EBA8C5D7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70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page16image1800480">
            <a:extLst>
              <a:ext uri="{FF2B5EF4-FFF2-40B4-BE49-F238E27FC236}">
                <a16:creationId xmlns:a16="http://schemas.microsoft.com/office/drawing/2014/main" id="{4504D263-A663-CB4D-B5AE-C7D4E3FCA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70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page16image1800480">
            <a:extLst>
              <a:ext uri="{FF2B5EF4-FFF2-40B4-BE49-F238E27FC236}">
                <a16:creationId xmlns:a16="http://schemas.microsoft.com/office/drawing/2014/main" id="{63E952BF-5499-504F-88B9-667D86000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70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109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5B4C6C4-0522-A644-9830-879E6B8B53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82081" y="2194559"/>
            <a:ext cx="3086674" cy="351319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82E06-7B88-8349-A66D-8DA1B3EDF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7244" y="2885024"/>
            <a:ext cx="5863683" cy="185492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Multisonic</a:t>
            </a:r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Ultracleaning</a:t>
            </a:r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 achieved a significantly faster tissue dissolution rate </a:t>
            </a:r>
          </a:p>
          <a:p>
            <a:pPr marL="0" indent="0">
              <a:buNone/>
            </a:pPr>
            <a:endParaRPr lang="en-IN" sz="1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Haapasalo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JOE 2014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9B6261-0A63-264C-9FBB-07C1E9D1D4D4}"/>
              </a:ext>
            </a:extLst>
          </p:cNvPr>
          <p:cNvSpPr/>
          <p:nvPr/>
        </p:nvSpPr>
        <p:spPr>
          <a:xfrm>
            <a:off x="685800" y="957218"/>
            <a:ext cx="1116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rgbClr val="FFFFFF"/>
                </a:solidFill>
                <a:latin typeface="Calibri" panose="020F0502020204030204" pitchFamily="34" charset="0"/>
              </a:rPr>
              <a:t>Tissue Dissolution by a Novel </a:t>
            </a:r>
            <a:r>
              <a:rPr lang="en-IN" sz="2400" dirty="0" err="1">
                <a:solidFill>
                  <a:srgbClr val="BF0000"/>
                </a:solidFill>
                <a:latin typeface="Calibri" panose="020F0502020204030204" pitchFamily="34" charset="0"/>
              </a:rPr>
              <a:t>Multisonic</a:t>
            </a:r>
            <a:r>
              <a:rPr lang="en-IN" sz="2400" dirty="0">
                <a:solidFill>
                  <a:srgbClr val="BF0000"/>
                </a:solidFill>
                <a:latin typeface="Calibri" panose="020F0502020204030204" pitchFamily="34" charset="0"/>
              </a:rPr>
              <a:t/>
            </a:r>
            <a:r>
              <a:rPr lang="en-IN" sz="2400" dirty="0" err="1">
                <a:solidFill>
                  <a:srgbClr val="BF0000"/>
                </a:solidFill>
                <a:latin typeface="Calibri" panose="020F0502020204030204" pitchFamily="34" charset="0"/>
              </a:rPr>
              <a:t>Ultracleaning</a:t>
            </a:r>
            <a:r>
              <a:rPr lang="en-IN" sz="2400" dirty="0">
                <a:solidFill>
                  <a:srgbClr val="BF0000"/>
                </a:solidFill>
                <a:latin typeface="Calibri" panose="020F0502020204030204" pitchFamily="34" charset="0"/>
              </a:rPr>
              <a:t> System </a:t>
            </a:r>
            <a:r>
              <a:rPr lang="en-IN" sz="2400" dirty="0">
                <a:solidFill>
                  <a:srgbClr val="FFFFFF"/>
                </a:solidFill>
                <a:latin typeface="Calibri" panose="020F0502020204030204" pitchFamily="34" charset="0"/>
              </a:rPr>
              <a:t>and Sodium Hypochlorite </a:t>
            </a:r>
            <a:endParaRPr lang="en-IN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49650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3B5EA-B226-5A4E-94D3-880ABD57C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0" y="2051222"/>
            <a:ext cx="5334000" cy="4376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 series analysis </a:t>
            </a: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 teeth in 45 patients </a:t>
            </a: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months, 97.8% recall rate </a:t>
            </a: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 ≥ 3 disease </a:t>
            </a:r>
          </a:p>
          <a:p>
            <a:r>
              <a:rPr lang="en-IN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classified a healing or healed without clinical signs </a:t>
            </a:r>
          </a:p>
          <a:p>
            <a:r>
              <a:rPr lang="en-IN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rate of 97.7% </a:t>
            </a: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IN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Sigurdssen</a:t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JOE 2018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392F069-9103-5C4F-A86E-2FDAEC807D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33609" y="2594919"/>
            <a:ext cx="3372297" cy="3692451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479C592-BC42-2D47-9D36-D832DEFEEDE6}"/>
              </a:ext>
            </a:extLst>
          </p:cNvPr>
          <p:cNvSpPr/>
          <p:nvPr/>
        </p:nvSpPr>
        <p:spPr>
          <a:xfrm>
            <a:off x="441785" y="410127"/>
            <a:ext cx="1146083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</a:rPr>
              <a:t>Healing of Periapical Lesions after Endodontic Treatment with the </a:t>
            </a:r>
            <a:r>
              <a:rPr lang="en-IN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GentleWave</a:t>
            </a:r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</a:rPr>
              <a:t> Procedure: </a:t>
            </a:r>
          </a:p>
          <a:p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</a:rPr>
              <a:t>A Prospective </a:t>
            </a:r>
            <a:r>
              <a:rPr lang="en-IN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Multicenter</a:t>
            </a:r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</a:rPr>
              <a:t> Clinical Study </a:t>
            </a:r>
            <a:endParaRPr lang="en-IN" sz="2400" dirty="0">
              <a:solidFill>
                <a:srgbClr val="002060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2C8BF0-D979-5F44-8F6F-C6605AFA03B7}"/>
              </a:ext>
            </a:extLst>
          </p:cNvPr>
          <p:cNvSpPr/>
          <p:nvPr/>
        </p:nvSpPr>
        <p:spPr>
          <a:xfrm>
            <a:off x="2143587" y="2051222"/>
            <a:ext cx="1332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>
                <a:solidFill>
                  <a:srgbClr val="92D050"/>
                </a:solidFill>
                <a:latin typeface="Calibri" panose="020F0502020204030204" pitchFamily="34" charset="0"/>
              </a:rPr>
              <a:t>GentleWave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77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3C59-5265-F54D-A7AA-E2B22F88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151" y="2630243"/>
            <a:ext cx="3536092" cy="1293028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7933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39146F-66B2-1C40-843D-D406D720BE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32825" y="1514025"/>
            <a:ext cx="2400835" cy="1806133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CE80C57-8C72-7F41-9D60-4D42114A4F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18804" y="1514025"/>
            <a:ext cx="2557550" cy="1811908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92F4FC-9DBF-8249-82D1-D899CFCA8122}"/>
              </a:ext>
            </a:extLst>
          </p:cNvPr>
          <p:cNvSpPr/>
          <p:nvPr/>
        </p:nvSpPr>
        <p:spPr>
          <a:xfrm>
            <a:off x="4912544" y="1996719"/>
            <a:ext cx="1834926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IN" sz="3200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r>
              <a:rPr lang="en-IN" sz="2400" dirty="0">
                <a:solidFill>
                  <a:srgbClr val="0070C0"/>
                </a:solidFill>
                <a:latin typeface="Calibri" panose="020F0502020204030204" pitchFamily="34" charset="0"/>
              </a:rPr>
              <a:t>Prognosis </a:t>
            </a:r>
          </a:p>
          <a:p>
            <a:r>
              <a:rPr lang="en-IN" sz="2400" dirty="0">
                <a:solidFill>
                  <a:srgbClr val="0070C0"/>
                </a:solidFill>
                <a:latin typeface="Calibri" panose="020F0502020204030204" pitchFamily="34" charset="0"/>
              </a:rPr>
              <a:t>          of </a:t>
            </a:r>
          </a:p>
          <a:p>
            <a:r>
              <a:rPr lang="en-IN" sz="2400" dirty="0">
                <a:solidFill>
                  <a:srgbClr val="0070C0"/>
                </a:solidFill>
                <a:latin typeface="Calibri" panose="020F0502020204030204" pitchFamily="34" charset="0"/>
              </a:rPr>
              <a:t>Retreatment </a:t>
            </a:r>
            <a:endParaRPr lang="en-IN" sz="24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C1B72A-D683-2E46-974E-CCAAC3DF7D3F}"/>
              </a:ext>
            </a:extLst>
          </p:cNvPr>
          <p:cNvSpPr/>
          <p:nvPr/>
        </p:nvSpPr>
        <p:spPr>
          <a:xfrm>
            <a:off x="1218804" y="3634422"/>
            <a:ext cx="252937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Inadequate root-filling</a:t>
            </a:r>
          </a:p>
          <a:p>
            <a:r>
              <a:rPr lang="en-IN" sz="2000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r>
              <a:rPr lang="en-IN" sz="2000" dirty="0">
                <a:solidFill>
                  <a:srgbClr val="00B050"/>
                </a:solidFill>
                <a:latin typeface="Calibri" panose="020F0502020204030204" pitchFamily="34" charset="0"/>
              </a:rPr>
              <a:t>86% 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</a:rPr>
              <a:t>de </a:t>
            </a: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</a:rPr>
              <a:t>Chevigny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</a:rPr>
              <a:t> et al., JOE 2008 </a:t>
            </a:r>
            <a:endParaRPr lang="en-IN" sz="1200" dirty="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98A87D-1337-D34A-A2A3-B5ADEF10A765}"/>
              </a:ext>
            </a:extLst>
          </p:cNvPr>
          <p:cNvSpPr/>
          <p:nvPr/>
        </p:nvSpPr>
        <p:spPr>
          <a:xfrm>
            <a:off x="8312196" y="3634422"/>
            <a:ext cx="248974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rgbClr val="C00000"/>
                </a:solidFill>
                <a:latin typeface="Calibri" panose="020F0502020204030204" pitchFamily="34" charset="0"/>
              </a:rPr>
              <a:t>Adequate root-filling </a:t>
            </a:r>
          </a:p>
          <a:p>
            <a:r>
              <a:rPr lang="en-IN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50% 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</a:rPr>
              <a:t>de </a:t>
            </a:r>
            <a:r>
              <a:rPr lang="en-IN" sz="1200" dirty="0" err="1">
                <a:solidFill>
                  <a:schemeClr val="bg2"/>
                </a:solidFill>
                <a:latin typeface="Calibri" panose="020F0502020204030204" pitchFamily="34" charset="0"/>
              </a:rPr>
              <a:t>Chevigny</a:t>
            </a:r>
            <a:r>
              <a:rPr lang="en-IN" sz="1200" dirty="0">
                <a:solidFill>
                  <a:schemeClr val="bg2"/>
                </a:solidFill>
                <a:latin typeface="Calibri" panose="020F0502020204030204" pitchFamily="34" charset="0"/>
              </a:rPr>
              <a:t> et al., JOE 2008 </a:t>
            </a:r>
            <a:endParaRPr lang="en-IN" sz="1200" dirty="0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5D8370-092F-CB41-8CF7-B170AC8287D3}"/>
              </a:ext>
            </a:extLst>
          </p:cNvPr>
          <p:cNvSpPr/>
          <p:nvPr/>
        </p:nvSpPr>
        <p:spPr>
          <a:xfrm>
            <a:off x="197525" y="4637821"/>
            <a:ext cx="5398057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accent1"/>
                </a:solidFill>
                <a:latin typeface="Calibri" panose="020F0502020204030204" pitchFamily="34" charset="0"/>
              </a:rPr>
              <a:t/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</a:rPr>
              <a:t>Microbiota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polymicrobial community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Mostly G-negative anaerobic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Easy to eradicate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greater chance to be properly cleaned, disinfected and filled </a:t>
            </a:r>
          </a:p>
          <a:p>
            <a:endParaRPr lang="en-IN" sz="1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Pinheiro et al., IEJ 2003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04D9DF-3B04-8B40-9EE4-8740181875ED}"/>
              </a:ext>
            </a:extLst>
          </p:cNvPr>
          <p:cNvSpPr/>
          <p:nvPr/>
        </p:nvSpPr>
        <p:spPr>
          <a:xfrm>
            <a:off x="6482687" y="4650798"/>
            <a:ext cx="551369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accent1"/>
                </a:solidFill>
                <a:latin typeface="Calibri" panose="020F0502020204030204" pitchFamily="34" charset="0"/>
              </a:rPr>
              <a:t/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</a:rPr>
              <a:t>Microbiota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polymicrobial community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Mostly G-positive facultative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Persist more frequently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 untouched by disinfection, or established </a:t>
            </a:r>
            <a:r>
              <a:rPr lang="en-IN" sz="16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extraradicular</a:t>
            </a:r>
            <a:r>
              <a:rPr lang="en-IN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  <a:p>
            <a:endParaRPr lang="en-IN" sz="1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4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Byström</a:t>
            </a:r>
            <a:r>
              <a:rPr lang="en-IN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Sundqvist, </a:t>
            </a:r>
            <a:r>
              <a:rPr lang="en-IN" sz="14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Scand</a:t>
            </a:r>
            <a:r>
              <a:rPr lang="en-IN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 Dent Res 1981, Gomes et al., IEJ 1996 </a:t>
            </a:r>
          </a:p>
        </p:txBody>
      </p:sp>
    </p:spTree>
    <p:extLst>
      <p:ext uri="{BB962C8B-B14F-4D97-AF65-F5344CB8AC3E}">
        <p14:creationId xmlns:p14="http://schemas.microsoft.com/office/powerpoint/2010/main" val="3842948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95D3-518F-2C41-896E-6E5048A4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6027" y="720852"/>
            <a:ext cx="6239933" cy="556428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Calibri" panose="020F0502020204030204" pitchFamily="34" charset="0"/>
                <a:cs typeface="Calibri" panose="020F0502020204030204" pitchFamily="34" charset="0"/>
              </a:rPr>
              <a:t>Intra - &amp; extra-radicular biofilms &amp; Cysts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B837845-0322-0C46-A136-D21D29B4B4E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2354950"/>
              </p:ext>
            </p:extLst>
          </p:nvPr>
        </p:nvGraphicFramePr>
        <p:xfrm>
          <a:off x="3289295" y="1760063"/>
          <a:ext cx="563033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7448">
                  <a:extLst>
                    <a:ext uri="{9D8B030D-6E8A-4147-A177-3AD203B41FA5}">
                      <a16:colId xmlns:a16="http://schemas.microsoft.com/office/drawing/2014/main" val="2083883157"/>
                    </a:ext>
                  </a:extLst>
                </a:gridCol>
                <a:gridCol w="1912525">
                  <a:extLst>
                    <a:ext uri="{9D8B030D-6E8A-4147-A177-3AD203B41FA5}">
                      <a16:colId xmlns:a16="http://schemas.microsoft.com/office/drawing/2014/main" val="478068771"/>
                    </a:ext>
                  </a:extLst>
                </a:gridCol>
                <a:gridCol w="1510360">
                  <a:extLst>
                    <a:ext uri="{9D8B030D-6E8A-4147-A177-3AD203B41FA5}">
                      <a16:colId xmlns:a16="http://schemas.microsoft.com/office/drawing/2014/main" val="122884932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                         Prevalence of Biofilm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73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Untreated (%)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Treated (%)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404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Intra-radicular</a:t>
                      </a:r>
                      <a:endParaRPr lang="en-I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40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Extra-radicular</a:t>
                      </a:r>
                      <a:endParaRPr lang="en-I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967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2FB887-0C63-B346-8243-83F0B156853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5205322"/>
              </p:ext>
            </p:extLst>
          </p:nvPr>
        </p:nvGraphicFramePr>
        <p:xfrm>
          <a:off x="3272361" y="4004420"/>
          <a:ext cx="5647267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534">
                  <a:extLst>
                    <a:ext uri="{9D8B030D-6E8A-4147-A177-3AD203B41FA5}">
                      <a16:colId xmlns:a16="http://schemas.microsoft.com/office/drawing/2014/main" val="2492662945"/>
                    </a:ext>
                  </a:extLst>
                </a:gridCol>
                <a:gridCol w="3369733">
                  <a:extLst>
                    <a:ext uri="{9D8B030D-6E8A-4147-A177-3AD203B41FA5}">
                      <a16:colId xmlns:a16="http://schemas.microsoft.com/office/drawing/2014/main" val="2301400870"/>
                    </a:ext>
                  </a:extLst>
                </a:gridCol>
              </a:tblGrid>
              <a:tr h="1771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Prevalence of apical cysts </a:t>
                      </a:r>
                      <a:endParaRPr lang="en-IN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883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</a:t>
                      </a:r>
                      <a:endParaRPr lang="en-I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Cyst among all lesions, n (%) </a:t>
                      </a:r>
                      <a:endParaRPr lang="en-IN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52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Simon 1980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6/35 (17)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50217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Nair et al, 1996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39/256 (15)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8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Ricucci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al, 2020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23/95 (24) </a:t>
                      </a:r>
                      <a:endParaRPr lang="en-IN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35545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A9C3371-7AA4-CB4E-8D95-6CAAC81F1294}"/>
              </a:ext>
            </a:extLst>
          </p:cNvPr>
          <p:cNvSpPr/>
          <p:nvPr/>
        </p:nvSpPr>
        <p:spPr>
          <a:xfrm>
            <a:off x="4817776" y="6178533"/>
            <a:ext cx="2236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 err="1">
                <a:latin typeface="Calibri" panose="020F0502020204030204" pitchFamily="34" charset="0"/>
              </a:rPr>
              <a:t>Riccuci</a:t>
            </a:r>
            <a:r>
              <a:rPr lang="en-IN" sz="1400" dirty="0">
                <a:latin typeface="Calibri" panose="020F0502020204030204" pitchFamily="34" charset="0"/>
              </a:rPr>
              <a:t> &amp; Siqueira JOE 2010;</a:t>
            </a:r>
          </a:p>
          <a:p>
            <a:r>
              <a:rPr lang="en-IN" sz="1400" dirty="0">
                <a:latin typeface="Calibri" panose="020F0502020204030204" pitchFamily="34" charset="0"/>
              </a:rPr>
              <a:t/>
            </a:r>
            <a:r>
              <a:rPr lang="en-IN" sz="1400" dirty="0" err="1">
                <a:latin typeface="Calibri" panose="020F0502020204030204" pitchFamily="34" charset="0"/>
              </a:rPr>
              <a:t>Riccuci</a:t>
            </a:r>
            <a:r>
              <a:rPr lang="en-IN" sz="1400" dirty="0">
                <a:latin typeface="Calibri" panose="020F0502020204030204" pitchFamily="34" charset="0"/>
              </a:rPr>
              <a:t> et al., JOE 2020 </a:t>
            </a:r>
            <a:endParaRPr lang="en-IN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846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E83D7-73E6-E54A-821D-48792EBE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8978" y="5951896"/>
            <a:ext cx="4460087" cy="45028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Chemo-mechanical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preparation</a:t>
            </a:r>
            <a:r>
              <a:rPr lang="en-IN" dirty="0">
                <a:solidFill>
                  <a:srgbClr val="002060"/>
                </a:solidFill>
              </a:rPr>
              <a:t/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022FC-6335-3C4D-B5DA-C12D3A05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4006" y="952500"/>
            <a:ext cx="4298493" cy="2504471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16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The goal</a:t>
            </a:r>
            <a:endParaRPr lang="en-IN" sz="16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IN" sz="16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Mechanical removal </a:t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vital and/or necrotic tissue and microbial biofilms </a:t>
            </a:r>
          </a:p>
          <a:p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IN" sz="16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Optimal flow of </a:t>
            </a:r>
            <a:r>
              <a:rPr lang="en-IN" sz="1600" i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irrigants</a:t>
            </a:r>
            <a:r>
              <a:rPr lang="en-IN" sz="16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chemical debridement and disinfection </a:t>
            </a:r>
          </a:p>
          <a:p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IN" sz="16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Placement of a filling </a:t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inside the cleaned and shaped root canal space </a:t>
            </a:r>
          </a:p>
          <a:p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Siquiera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2002; De-Deus et al., 2010;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Neelakantan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2016; Lee et al., 2019)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106A3-2D2E-3C46-955F-4D0A2FF4A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0907" y="583156"/>
            <a:ext cx="5887995" cy="346048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Anatomical complexities and Iatrogenic complications</a:t>
            </a:r>
          </a:p>
          <a:p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Substantial part of the root </a:t>
            </a:r>
            <a:r>
              <a:rPr lang="en-IN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 wall is left untouched                </a:t>
            </a:r>
            <a: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Peters et al., 2015;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Paque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́ et al., 2010, 2011) </a:t>
            </a:r>
          </a:p>
          <a:p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20-35% of root canals </a:t>
            </a:r>
            <a:r>
              <a:rPr lang="en-IN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retained pulp tissue and debris</a:t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after instrumentation 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Siquiera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2018) </a:t>
            </a:r>
          </a:p>
          <a:p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pronounced in oval or ribbon-shaped canals                         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(Varela et al., 2018)</a:t>
            </a:r>
            <a:endParaRPr lang="en-IN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 curvature and calcification </a:t>
            </a:r>
            <a:r>
              <a:rPr lang="en-IN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affects the working length </a:t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(WL)                  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(Tang et al., 2011) </a:t>
            </a:r>
          </a:p>
          <a:p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Iatrogenic complications affects the reaching the WL</a:t>
            </a:r>
          </a:p>
          <a:p>
            <a:r>
              <a:rPr lang="en-IN" sz="16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Morphology has an impact on retreatment success</a:t>
            </a:r>
            <a:r>
              <a:rPr lang="en-IN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Gorni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Gogliani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2004)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C8369-B10A-FC48-A712-805EB60E3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75062" y="5007359"/>
            <a:ext cx="1385888" cy="45938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Irrigation</a:t>
            </a:r>
            <a:r>
              <a:rPr lang="en-IN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BEF93-7D19-C04C-867B-A66B86F71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734007" y="4301282"/>
            <a:ext cx="5174539" cy="224911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Mechanical effects</a:t>
            </a:r>
          </a:p>
          <a:p>
            <a:r>
              <a:rPr lang="en-IN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Detachment and removal </a:t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microbes or biofilms, pulp tissue remnants, dentin debris, and instrumentation products </a:t>
            </a:r>
          </a:p>
          <a:p>
            <a:pPr marL="0" indent="0">
              <a:buNone/>
            </a:pPr>
            <a:r>
              <a:rPr lang="en-IN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Chemical effects</a:t>
            </a:r>
          </a:p>
          <a:p>
            <a:r>
              <a:rPr lang="en-IN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Dissolution of tissue </a:t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remnants, dentin debris, smear layer, chemical disruption of biofilms, </a:t>
            </a:r>
          </a:p>
          <a:p>
            <a:r>
              <a:rPr lang="en-IN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killing </a:t>
            </a:r>
            <a:r>
              <a:rPr lang="en-IN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microorganisms, and inactivation of their by-products</a:t>
            </a:r>
            <a:br>
              <a:rPr lang="en-IN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Gublivala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2005;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Haapasalo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2005; Zehnder 2006; </a:t>
            </a:r>
            <a:r>
              <a:rPr lang="en-IN" sz="12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Schäfer</a:t>
            </a:r>
            <a:r>
              <a:rPr lang="en-IN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2007)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7F0F72-B654-7248-AAFA-BBF48B001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971" y="4779852"/>
            <a:ext cx="1308100" cy="914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ED4DDCA-2F72-F447-BCE5-478A54A47793}"/>
              </a:ext>
            </a:extLst>
          </p:cNvPr>
          <p:cNvSpPr/>
          <p:nvPr/>
        </p:nvSpPr>
        <p:spPr>
          <a:xfrm>
            <a:off x="119243" y="1705166"/>
            <a:ext cx="1497526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Mechanical </a:t>
            </a:r>
          </a:p>
          <a:p>
            <a:r>
              <a:rPr lang="en-IN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preparation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116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82E31874-3D04-FF45-98F2-1BCFCD0B922F}"/>
              </a:ext>
            </a:extLst>
          </p:cNvPr>
          <p:cNvSpPr/>
          <p:nvPr/>
        </p:nvSpPr>
        <p:spPr>
          <a:xfrm>
            <a:off x="97957" y="4864553"/>
            <a:ext cx="2562887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rgbClr val="0070C0"/>
                </a:solidFill>
                <a:latin typeface="Calibri" panose="020F0502020204030204" pitchFamily="34" charset="0"/>
              </a:rPr>
              <a:t>Asymptomatic, functional tooth with healthy </a:t>
            </a:r>
          </a:p>
          <a:p>
            <a:r>
              <a:rPr lang="en-IN" sz="2000" dirty="0">
                <a:solidFill>
                  <a:srgbClr val="0070C0"/>
                </a:solidFill>
                <a:latin typeface="Calibri" panose="020F0502020204030204" pitchFamily="34" charset="0"/>
              </a:rPr>
              <a:t>periapical tissues </a:t>
            </a: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9A12C30-41EC-7E4B-A31B-F4C78EA1160C}"/>
              </a:ext>
            </a:extLst>
          </p:cNvPr>
          <p:cNvSpPr/>
          <p:nvPr/>
        </p:nvSpPr>
        <p:spPr>
          <a:xfrm>
            <a:off x="8965692" y="4813189"/>
            <a:ext cx="317194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rgbClr val="C00000"/>
                </a:solidFill>
                <a:latin typeface="Calibri" panose="020F0502020204030204" pitchFamily="34" charset="0"/>
              </a:rPr>
              <a:t>Asymptomatic/symptomatic,</a:t>
            </a:r>
          </a:p>
          <a:p>
            <a:r>
              <a:rPr lang="en-IN" sz="2000" dirty="0">
                <a:solidFill>
                  <a:srgbClr val="C00000"/>
                </a:solidFill>
                <a:latin typeface="Calibri" panose="020F0502020204030204" pitchFamily="34" charset="0"/>
              </a:rPr>
              <a:t> functional / not functional </a:t>
            </a:r>
          </a:p>
          <a:p>
            <a:r>
              <a:rPr lang="en-IN" sz="2000" dirty="0">
                <a:solidFill>
                  <a:srgbClr val="C00000"/>
                </a:solidFill>
                <a:latin typeface="Calibri" panose="020F0502020204030204" pitchFamily="34" charset="0"/>
              </a:rPr>
              <a:t>with diseased periapical tissue </a:t>
            </a:r>
            <a:endParaRPr lang="en-IN" sz="2000" dirty="0">
              <a:solidFill>
                <a:srgbClr val="C0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158A8A-3A91-194A-8E70-745EDEF4C6B0}"/>
              </a:ext>
            </a:extLst>
          </p:cNvPr>
          <p:cNvSpPr/>
          <p:nvPr/>
        </p:nvSpPr>
        <p:spPr>
          <a:xfrm>
            <a:off x="1567847" y="6418677"/>
            <a:ext cx="9413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>A review of the prognostic value of irrigation on root canal treatment success. Chubb et al., </a:t>
            </a:r>
            <a:r>
              <a:rPr lang="en-I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Aust</a:t>
            </a:r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r>
              <a:rPr lang="en-I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Endod</a:t>
            </a:r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> J 2019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822504-3D93-6646-B955-2BB1EF53A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724" y="354673"/>
            <a:ext cx="2362200" cy="167640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503DC87-9F2A-6E4D-9C16-EF6614C57C4B}"/>
              </a:ext>
            </a:extLst>
          </p:cNvPr>
          <p:cNvGrpSpPr/>
          <p:nvPr/>
        </p:nvGrpSpPr>
        <p:grpSpPr>
          <a:xfrm>
            <a:off x="2270733" y="1674934"/>
            <a:ext cx="6842050" cy="4632308"/>
            <a:chOff x="2549349" y="1809060"/>
            <a:chExt cx="6881487" cy="444530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3167821-4EFB-FA4E-B06E-006127BA195C}"/>
                </a:ext>
              </a:extLst>
            </p:cNvPr>
            <p:cNvGrpSpPr/>
            <p:nvPr/>
          </p:nvGrpSpPr>
          <p:grpSpPr>
            <a:xfrm>
              <a:off x="2549349" y="1809060"/>
              <a:ext cx="6881487" cy="4445300"/>
              <a:chOff x="1407669" y="1897254"/>
              <a:chExt cx="7206215" cy="4499723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9DF19604-245A-1E4A-BF7D-99BFC1B7EC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7669" y="1897254"/>
                <a:ext cx="2005025" cy="1709545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93773B2E-820C-264E-9D1C-2831C726CE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6943" y="4753216"/>
                <a:ext cx="1720121" cy="1599081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F70765B1-77AC-9C41-AEAC-C57770AD30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34758" y="4779958"/>
                <a:ext cx="1699430" cy="1617019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55EA8641-7425-B645-B8C3-219C19E541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66452" y="1897254"/>
                <a:ext cx="1847432" cy="1639210"/>
              </a:xfrm>
              <a:prstGeom prst="rect">
                <a:avLst/>
              </a:prstGeom>
            </p:spPr>
          </p:pic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ECE9E0C2-5365-5945-9425-C855AD6D1FF6}"/>
                  </a:ext>
                </a:extLst>
              </p:cNvPr>
              <p:cNvCxnSpPr/>
              <p:nvPr/>
            </p:nvCxnSpPr>
            <p:spPr>
              <a:xfrm>
                <a:off x="2456597" y="3792985"/>
                <a:ext cx="0" cy="8511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04431C9B-001E-3A49-B539-58C9B00666B8}"/>
                  </a:ext>
                </a:extLst>
              </p:cNvPr>
              <p:cNvCxnSpPr/>
              <p:nvPr/>
            </p:nvCxnSpPr>
            <p:spPr>
              <a:xfrm>
                <a:off x="8054454" y="3792984"/>
                <a:ext cx="0" cy="8511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E62F7D85-09AF-7149-8331-9572F053A8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71964" y="3734184"/>
                <a:ext cx="3338018" cy="19041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37D6565E-7355-264E-8098-3B1B1561DA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00915" y="3664217"/>
                <a:ext cx="3047627" cy="209699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4F6FB4A-AEDD-7E49-92DB-194E61F7AE08}"/>
                </a:ext>
              </a:extLst>
            </p:cNvPr>
            <p:cNvSpPr/>
            <p:nvPr/>
          </p:nvSpPr>
          <p:spPr>
            <a:xfrm>
              <a:off x="4613048" y="2633298"/>
              <a:ext cx="298979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N" sz="2000" dirty="0">
                  <a:solidFill>
                    <a:srgbClr val="FFFF00"/>
                  </a:solidFill>
                  <a:latin typeface="Calibri" panose="020F0502020204030204" pitchFamily="34" charset="0"/>
                </a:rPr>
                <a:t>Prevention or resolution of</a:t>
              </a:r>
            </a:p>
            <a:p>
              <a:r>
                <a:rPr lang="en-IN" sz="2000" dirty="0">
                  <a:solidFill>
                    <a:srgbClr val="FFFF00"/>
                  </a:solidFill>
                  <a:latin typeface="Calibri" panose="020F0502020204030204" pitchFamily="34" charset="0"/>
                </a:rPr>
                <a:t>    apical periodontitis </a:t>
              </a:r>
              <a:endParaRPr lang="en-IN" sz="20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6565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A91586B-58C8-5A48-8C3B-F253B81117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2731033"/>
              </p:ext>
            </p:extLst>
          </p:nvPr>
        </p:nvGraphicFramePr>
        <p:xfrm>
          <a:off x="1689653" y="357810"/>
          <a:ext cx="9024730" cy="6202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4AE9755C-8573-2C49-ACC7-A1414AFC39CE}"/>
              </a:ext>
            </a:extLst>
          </p:cNvPr>
          <p:cNvSpPr/>
          <p:nvPr/>
        </p:nvSpPr>
        <p:spPr>
          <a:xfrm>
            <a:off x="5755999" y="291622"/>
            <a:ext cx="2056157" cy="153717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9DD038-EF48-6E4C-B8CA-779F09C76C31}"/>
              </a:ext>
            </a:extLst>
          </p:cNvPr>
          <p:cNvSpPr/>
          <p:nvPr/>
        </p:nvSpPr>
        <p:spPr>
          <a:xfrm>
            <a:off x="8113240" y="894521"/>
            <a:ext cx="2004796" cy="155243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dirty="0">
                <a:solidFill>
                  <a:srgbClr val="002060"/>
                </a:solidFill>
              </a:rPr>
              <a:t>Lubrication</a:t>
            </a:r>
            <a:r>
              <a:rPr lang="en-IN" dirty="0"/>
              <a:t/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CC5226F-CD2F-2141-8A6C-9E14E0DA94CD}"/>
              </a:ext>
            </a:extLst>
          </p:cNvPr>
          <p:cNvSpPr/>
          <p:nvPr/>
        </p:nvSpPr>
        <p:spPr>
          <a:xfrm>
            <a:off x="7812156" y="4934528"/>
            <a:ext cx="1972964" cy="16498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dirty="0">
                <a:solidFill>
                  <a:srgbClr val="002060"/>
                </a:solidFill>
              </a:rPr>
              <a:t>Good flow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708CB57-3809-D54B-8A49-439A2C434B78}"/>
              </a:ext>
            </a:extLst>
          </p:cNvPr>
          <p:cNvSpPr/>
          <p:nvPr/>
        </p:nvSpPr>
        <p:spPr>
          <a:xfrm>
            <a:off x="3612487" y="333212"/>
            <a:ext cx="1842429" cy="163473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dirty="0">
                <a:solidFill>
                  <a:srgbClr val="002060"/>
                </a:solidFill>
              </a:rPr>
              <a:t>Low cost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89885D1-C705-9D4A-88DB-3E42EF742D1E}"/>
              </a:ext>
            </a:extLst>
          </p:cNvPr>
          <p:cNvSpPr/>
          <p:nvPr/>
        </p:nvSpPr>
        <p:spPr>
          <a:xfrm>
            <a:off x="1967948" y="1388203"/>
            <a:ext cx="1948069" cy="159148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dirty="0">
                <a:solidFill>
                  <a:srgbClr val="002060"/>
                </a:solidFill>
              </a:rPr>
              <a:t>Not</a:t>
            </a:r>
            <a:r>
              <a:rPr lang="en-IN" b="1" dirty="0"/>
              <a:t/>
            </a:r>
            <a:r>
              <a:rPr lang="en-IN" b="1" dirty="0">
                <a:solidFill>
                  <a:srgbClr val="002060"/>
                </a:solidFill>
              </a:rPr>
              <a:t>allergenic</a:t>
            </a:r>
            <a:r>
              <a:rPr lang="en-IN" b="1" dirty="0"/>
              <a:t/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DF119F-88E7-FC48-A646-A3689EA09183}"/>
              </a:ext>
            </a:extLst>
          </p:cNvPr>
          <p:cNvSpPr/>
          <p:nvPr/>
        </p:nvSpPr>
        <p:spPr>
          <a:xfrm>
            <a:off x="1839302" y="3097448"/>
            <a:ext cx="2076715" cy="165050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b="1" dirty="0"/>
              <a:t>No adverse effects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1B82DD-9D61-E24D-AA80-2FC93483F94B}"/>
              </a:ext>
            </a:extLst>
          </p:cNvPr>
          <p:cNvSpPr/>
          <p:nvPr/>
        </p:nvSpPr>
        <p:spPr>
          <a:xfrm>
            <a:off x="2771073" y="4747953"/>
            <a:ext cx="1786019" cy="143663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b="1" dirty="0"/>
              <a:t>Dissolves biofilm </a:t>
            </a:r>
            <a:endParaRPr lang="en-IN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561B887-A54C-0B4F-9E2E-144BC175F950}"/>
              </a:ext>
            </a:extLst>
          </p:cNvPr>
          <p:cNvSpPr/>
          <p:nvPr/>
        </p:nvSpPr>
        <p:spPr>
          <a:xfrm>
            <a:off x="4963355" y="4818138"/>
            <a:ext cx="2356538" cy="16673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b="1" dirty="0"/>
              <a:t>Antimicrobial </a:t>
            </a:r>
            <a:endParaRPr lang="en-IN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1222061-2CFD-C74B-97D6-131446AA08D0}"/>
              </a:ext>
            </a:extLst>
          </p:cNvPr>
          <p:cNvSpPr/>
          <p:nvPr/>
        </p:nvSpPr>
        <p:spPr>
          <a:xfrm>
            <a:off x="8488017" y="2827302"/>
            <a:ext cx="2226366" cy="18818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b="1" dirty="0">
                <a:cs typeface="Calibri" panose="020F0502020204030204" pitchFamily="34" charset="0"/>
              </a:rPr>
              <a:t>Dissolves organic &amp; inorganic components </a:t>
            </a:r>
            <a:endParaRPr lang="en-IN" dirty="0"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02F550-5830-CC4B-948A-679EDCEE9CD9}"/>
              </a:ext>
            </a:extLst>
          </p:cNvPr>
          <p:cNvSpPr txBox="1"/>
          <p:nvPr/>
        </p:nvSpPr>
        <p:spPr>
          <a:xfrm>
            <a:off x="6109304" y="716129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Cleaning </a:t>
            </a:r>
          </a:p>
          <a:p>
            <a:r>
              <a:rPr lang="en-US" b="1" dirty="0">
                <a:solidFill>
                  <a:srgbClr val="002060"/>
                </a:solidFill>
              </a:rPr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36033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0F86DD-9114-8D4E-AA43-61D0C7ED9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964" y="554182"/>
            <a:ext cx="2760105" cy="60326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C1E8BE-11CE-A243-81DF-B4BE5C926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12" y="554182"/>
            <a:ext cx="3068800" cy="59736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64C45E-EECE-A347-A159-13F6BD9AD92F}"/>
              </a:ext>
            </a:extLst>
          </p:cNvPr>
          <p:cNvSpPr/>
          <p:nvPr/>
        </p:nvSpPr>
        <p:spPr>
          <a:xfrm>
            <a:off x="3899221" y="2835853"/>
            <a:ext cx="482223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rgbClr val="002060"/>
                </a:solidFill>
                <a:latin typeface="+mj-lt"/>
              </a:rPr>
              <a:t>Disinfect Without causing harm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1304AE-98D4-FC49-B72F-70F165980961}"/>
              </a:ext>
            </a:extLst>
          </p:cNvPr>
          <p:cNvSpPr/>
          <p:nvPr/>
        </p:nvSpPr>
        <p:spPr>
          <a:xfrm>
            <a:off x="5231176" y="895580"/>
            <a:ext cx="1775012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3200" dirty="0">
                <a:solidFill>
                  <a:srgbClr val="C00000"/>
                </a:solidFill>
                <a:latin typeface="Calibri" panose="020F0502020204030204" pitchFamily="34" charset="0"/>
              </a:rPr>
              <a:t>Objective</a:t>
            </a:r>
            <a:r>
              <a:rPr lang="en-IN" sz="3200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95434159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2742</TotalTime>
  <Words>2358</Words>
  <Application>Microsoft Macintosh PowerPoint</Application>
  <PresentationFormat>Widescreen</PresentationFormat>
  <Paragraphs>337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</vt:lpstr>
      <vt:lpstr>Vapor Trail</vt:lpstr>
      <vt:lpstr>Post Treatment Endodontic Disease</vt:lpstr>
      <vt:lpstr>SUCCESS RATE OF ENDODONTIC DISEASE</vt:lpstr>
      <vt:lpstr>PowerPoint Presentation</vt:lpstr>
      <vt:lpstr>PowerPoint Presentation</vt:lpstr>
      <vt:lpstr>Intra - &amp; extra-radicular biofilms &amp; Cysts </vt:lpstr>
      <vt:lpstr>Chemo-mechanical preparation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 &amp; Buffering </vt:lpstr>
      <vt:lpstr>PowerPoint Presentation</vt:lpstr>
      <vt:lpstr>Mechanical Properties </vt:lpstr>
      <vt:lpstr>NaOCl &amp; EDTA </vt:lpstr>
      <vt:lpstr>PowerPoint Presentation</vt:lpstr>
      <vt:lpstr>PowerPoint Presentation</vt:lpstr>
      <vt:lpstr>chlorhexidine (CHX) </vt:lpstr>
      <vt:lpstr>what happens if we mix CHX and NaOCl?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Endo vac Negative Pressure </vt:lpstr>
      <vt:lpstr>Passive ultrasonic irrigation (PUI)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 mantri</dc:creator>
  <cp:lastModifiedBy>shiv mantri</cp:lastModifiedBy>
  <cp:revision>186</cp:revision>
  <dcterms:created xsi:type="dcterms:W3CDTF">2022-07-31T05:39:05Z</dcterms:created>
  <dcterms:modified xsi:type="dcterms:W3CDTF">2025-05-19T06:48:50Z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1077496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