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</p:sldIdLst>
  <p:sldSz cx="9144000" cy="6858000"/>
  <p:notesSz cx="9144000" cy="6858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25E5076-3810-47DD-B79F-674D7AD40C01}" styleName="深色样式 1 - 强调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2D5ABB26-0587-4C30-8999-92F81FD0307C}" styleName="无样式，无网格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4" Type="http://schemas.openxmlformats.org/officeDocument/2006/relationships/tableStyles" Target="tableStyles.xml"/><Relationship Id="rId33" Type="http://schemas.openxmlformats.org/officeDocument/2006/relationships/viewProps" Target="viewProps.xml"/><Relationship Id="rId32" Type="http://schemas.openxmlformats.org/officeDocument/2006/relationships/presProps" Target="presProps.xml"/><Relationship Id="rId31" Type="http://schemas.openxmlformats.org/officeDocument/2006/relationships/slide" Target="slides/slide29.xml"/><Relationship Id="rId30" Type="http://schemas.openxmlformats.org/officeDocument/2006/relationships/slide" Target="slides/slide28.xml"/><Relationship Id="rId3" Type="http://schemas.openxmlformats.org/officeDocument/2006/relationships/slide" Target="slides/slide1.xml"/><Relationship Id="rId29" Type="http://schemas.openxmlformats.org/officeDocument/2006/relationships/slide" Target="slides/slide27.xml"/><Relationship Id="rId28" Type="http://schemas.openxmlformats.org/officeDocument/2006/relationships/slide" Target="slides/slide26.xml"/><Relationship Id="rId27" Type="http://schemas.openxmlformats.org/officeDocument/2006/relationships/slide" Target="slides/slide25.xml"/><Relationship Id="rId26" Type="http://schemas.openxmlformats.org/officeDocument/2006/relationships/slide" Target="slides/slide24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bg1"/>
                </a:solidFill>
                <a:latin typeface="Times New Roman" panose="02020503050405090304"/>
                <a:cs typeface="Times New Roman" panose="02020503050405090304"/>
              </a:defRPr>
            </a:lvl1pPr>
          </a:lstStyle>
          <a:p>
            <a:pPr marL="38100">
              <a:lnSpc>
                <a:spcPts val="1375"/>
              </a:lnSpc>
            </a:pPr>
            <a:fld id="{81D60167-4931-47E6-BA6A-407CBD079E47}" type="slidenum">
              <a:rPr spc="-40" dirty="0"/>
            </a:fld>
            <a:endParaRPr spc="-40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rgbClr val="404040"/>
                </a:solidFill>
                <a:latin typeface="Times New Roman" panose="02020503050405090304"/>
                <a:cs typeface="Times New Roman" panose="02020503050405090304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800" b="0" i="0">
                <a:solidFill>
                  <a:schemeClr val="bg1"/>
                </a:solidFill>
                <a:latin typeface="Times New Roman" panose="02020503050405090304"/>
                <a:cs typeface="Times New Roman" panose="02020503050405090304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bg1"/>
                </a:solidFill>
                <a:latin typeface="Times New Roman" panose="02020503050405090304"/>
                <a:cs typeface="Times New Roman" panose="02020503050405090304"/>
              </a:defRPr>
            </a:lvl1pPr>
          </a:lstStyle>
          <a:p>
            <a:pPr marL="38100">
              <a:lnSpc>
                <a:spcPts val="1375"/>
              </a:lnSpc>
            </a:pPr>
            <a:fld id="{81D60167-4931-47E6-BA6A-407CBD079E47}" type="slidenum">
              <a:rPr spc="-40" dirty="0"/>
            </a:fld>
            <a:endParaRPr spc="-40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rgbClr val="404040"/>
                </a:solidFill>
                <a:latin typeface="Times New Roman" panose="02020503050405090304"/>
                <a:cs typeface="Times New Roman" panose="02020503050405090304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bg1"/>
                </a:solidFill>
                <a:latin typeface="Times New Roman" panose="02020503050405090304"/>
                <a:cs typeface="Times New Roman" panose="02020503050405090304"/>
              </a:defRPr>
            </a:lvl1pPr>
          </a:lstStyle>
          <a:p>
            <a:pPr marL="38100">
              <a:lnSpc>
                <a:spcPts val="1375"/>
              </a:lnSpc>
            </a:pPr>
            <a:fld id="{81D60167-4931-47E6-BA6A-407CBD079E47}" type="slidenum">
              <a:rPr spc="-40" dirty="0"/>
            </a:fld>
            <a:endParaRPr spc="-40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rgbClr val="404040"/>
                </a:solidFill>
                <a:latin typeface="Times New Roman" panose="02020503050405090304"/>
                <a:cs typeface="Times New Roman" panose="02020503050405090304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bg1"/>
                </a:solidFill>
                <a:latin typeface="Times New Roman" panose="02020503050405090304"/>
                <a:cs typeface="Times New Roman" panose="02020503050405090304"/>
              </a:defRPr>
            </a:lvl1pPr>
          </a:lstStyle>
          <a:p>
            <a:pPr marL="38100">
              <a:lnSpc>
                <a:spcPts val="1375"/>
              </a:lnSpc>
            </a:pPr>
            <a:fld id="{81D60167-4931-47E6-BA6A-407CBD079E47}" type="slidenum">
              <a:rPr spc="-40" dirty="0"/>
            </a:fld>
            <a:endParaRPr spc="-40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bg1"/>
                </a:solidFill>
                <a:latin typeface="Times New Roman" panose="02020503050405090304"/>
                <a:cs typeface="Times New Roman" panose="02020503050405090304"/>
              </a:defRPr>
            </a:lvl1pPr>
          </a:lstStyle>
          <a:p>
            <a:pPr marL="38100">
              <a:lnSpc>
                <a:spcPts val="1375"/>
              </a:lnSpc>
            </a:pPr>
            <a:fld id="{81D60167-4931-47E6-BA6A-407CBD079E47}" type="slidenum">
              <a:rPr spc="-40" dirty="0"/>
            </a:fld>
            <a:endParaRPr spc="-40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7" Type="http://schemas.openxmlformats.org/officeDocument/2006/relationships/theme" Target="../theme/theme1.xml"/><Relationship Id="rId6" Type="http://schemas.openxmlformats.org/officeDocument/2006/relationships/image" Target="../media/image1.jpeg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0" y="1"/>
            <a:ext cx="9143998" cy="6857998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0" y="1335973"/>
            <a:ext cx="9144000" cy="5522595"/>
          </a:xfrm>
          <a:custGeom>
            <a:avLst/>
            <a:gdLst/>
            <a:ahLst/>
            <a:cxnLst/>
            <a:rect l="l" t="t" r="r" b="b"/>
            <a:pathLst>
              <a:path w="9144000" h="5522595">
                <a:moveTo>
                  <a:pt x="9143998" y="0"/>
                </a:moveTo>
                <a:lnTo>
                  <a:pt x="0" y="0"/>
                </a:lnTo>
                <a:lnTo>
                  <a:pt x="0" y="5522025"/>
                </a:lnTo>
                <a:lnTo>
                  <a:pt x="9143998" y="5522025"/>
                </a:lnTo>
                <a:lnTo>
                  <a:pt x="914399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" name="bg object 18"/>
          <p:cNvSpPr/>
          <p:nvPr/>
        </p:nvSpPr>
        <p:spPr>
          <a:xfrm>
            <a:off x="0" y="1331436"/>
            <a:ext cx="9144000" cy="1905"/>
          </a:xfrm>
          <a:custGeom>
            <a:avLst/>
            <a:gdLst/>
            <a:ahLst/>
            <a:cxnLst/>
            <a:rect l="l" t="t" r="r" b="b"/>
            <a:pathLst>
              <a:path w="9144000" h="1905">
                <a:moveTo>
                  <a:pt x="0" y="0"/>
                </a:moveTo>
                <a:lnTo>
                  <a:pt x="9143997" y="1587"/>
                </a:lnTo>
              </a:path>
            </a:pathLst>
          </a:custGeom>
          <a:ln w="12699">
            <a:solidFill>
              <a:srgbClr val="C7B89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966328" y="490220"/>
            <a:ext cx="3216275" cy="5740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1" i="0">
                <a:solidFill>
                  <a:srgbClr val="404040"/>
                </a:solidFill>
                <a:latin typeface="Times New Roman" panose="02020503050405090304"/>
                <a:cs typeface="Times New Roman" panose="02020503050405090304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698289" y="2361565"/>
            <a:ext cx="3747421" cy="25527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0" i="0">
                <a:solidFill>
                  <a:schemeClr val="bg1"/>
                </a:solidFill>
                <a:latin typeface="Times New Roman" panose="02020503050405090304"/>
                <a:cs typeface="Times New Roman" panose="02020503050405090304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465637" y="6241519"/>
            <a:ext cx="219710" cy="1968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1" i="0">
                <a:solidFill>
                  <a:schemeClr val="bg1"/>
                </a:solidFill>
                <a:latin typeface="Times New Roman" panose="02020503050405090304"/>
                <a:cs typeface="Times New Roman" panose="02020503050405090304"/>
              </a:defRPr>
            </a:lvl1pPr>
          </a:lstStyle>
          <a:p>
            <a:pPr marL="38100">
              <a:lnSpc>
                <a:spcPts val="1375"/>
              </a:lnSpc>
            </a:pPr>
            <a:fld id="{81D60167-4931-47E6-BA6A-407CBD079E47}" type="slidenum">
              <a:rPr spc="-40" dirty="0"/>
            </a:fld>
            <a:endParaRPr spc="-4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5.xml"/><Relationship Id="rId1" Type="http://schemas.openxmlformats.org/officeDocument/2006/relationships/image" Target="../media/image5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5.xml"/><Relationship Id="rId1" Type="http://schemas.openxmlformats.org/officeDocument/2006/relationships/image" Target="../media/image6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5.xml"/><Relationship Id="rId1" Type="http://schemas.openxmlformats.org/officeDocument/2006/relationships/image" Target="../media/image7.jpe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8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5.xml"/><Relationship Id="rId1" Type="http://schemas.openxmlformats.org/officeDocument/2006/relationships/image" Target="../media/image9.jpe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5.xml"/><Relationship Id="rId1" Type="http://schemas.openxmlformats.org/officeDocument/2006/relationships/image" Target="../media/image10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5.xml"/><Relationship Id="rId1" Type="http://schemas.openxmlformats.org/officeDocument/2006/relationships/image" Target="../media/image11.jpe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5.xml"/><Relationship Id="rId1" Type="http://schemas.openxmlformats.org/officeDocument/2006/relationships/image" Target="../media/image2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5.xml"/><Relationship Id="rId1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5.xml"/><Relationship Id="rId1" Type="http://schemas.openxmlformats.org/officeDocument/2006/relationships/image" Target="../media/image4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1"/>
            <a:ext cx="9144000" cy="6858000"/>
            <a:chOff x="0" y="1"/>
            <a:chExt cx="9144000" cy="6858000"/>
          </a:xfrm>
        </p:grpSpPr>
        <p:pic>
          <p:nvPicPr>
            <p:cNvPr id="3" name="object 3"/>
            <p:cNvPicPr/>
            <p:nvPr/>
          </p:nvPicPr>
          <p:blipFill>
            <a:blip r:embed="rId1" cstate="print"/>
            <a:stretch>
              <a:fillRect/>
            </a:stretch>
          </p:blipFill>
          <p:spPr>
            <a:xfrm>
              <a:off x="0" y="1"/>
              <a:ext cx="9143998" cy="6857998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0" y="1335973"/>
              <a:ext cx="9144000" cy="5522595"/>
            </a:xfrm>
            <a:custGeom>
              <a:avLst/>
              <a:gdLst/>
              <a:ahLst/>
              <a:cxnLst/>
              <a:rect l="l" t="t" r="r" b="b"/>
              <a:pathLst>
                <a:path w="9144000" h="5522595">
                  <a:moveTo>
                    <a:pt x="9143998" y="0"/>
                  </a:moveTo>
                  <a:lnTo>
                    <a:pt x="0" y="0"/>
                  </a:lnTo>
                  <a:lnTo>
                    <a:pt x="0" y="5522025"/>
                  </a:lnTo>
                  <a:lnTo>
                    <a:pt x="9143998" y="5522025"/>
                  </a:lnTo>
                  <a:lnTo>
                    <a:pt x="914399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5" name="object 5"/>
          <p:cNvSpPr/>
          <p:nvPr/>
        </p:nvSpPr>
        <p:spPr>
          <a:xfrm>
            <a:off x="-6349" y="1332230"/>
            <a:ext cx="1971675" cy="0"/>
          </a:xfrm>
          <a:custGeom>
            <a:avLst/>
            <a:gdLst/>
            <a:ahLst/>
            <a:cxnLst/>
            <a:rect l="l" t="t" r="r" b="b"/>
            <a:pathLst>
              <a:path w="1971675">
                <a:moveTo>
                  <a:pt x="0" y="0"/>
                </a:moveTo>
                <a:lnTo>
                  <a:pt x="1971093" y="0"/>
                </a:lnTo>
              </a:path>
            </a:pathLst>
          </a:custGeom>
          <a:ln w="14287">
            <a:solidFill>
              <a:srgbClr val="C7B89C"/>
            </a:solidFill>
          </a:ln>
        </p:spPr>
        <p:txBody>
          <a:bodyPr wrap="square" lIns="0" tIns="0" rIns="0" bIns="0" rtlCol="0"/>
          <a:lstStyle/>
          <a:p/>
        </p:txBody>
      </p:sp>
      <p:grpSp>
        <p:nvGrpSpPr>
          <p:cNvPr id="6" name="object 6"/>
          <p:cNvGrpSpPr/>
          <p:nvPr/>
        </p:nvGrpSpPr>
        <p:grpSpPr>
          <a:xfrm>
            <a:off x="1926643" y="596854"/>
            <a:ext cx="7223759" cy="1117600"/>
            <a:chOff x="1926643" y="596854"/>
            <a:chExt cx="7223759" cy="1117600"/>
          </a:xfrm>
        </p:grpSpPr>
        <p:sp>
          <p:nvSpPr>
            <p:cNvPr id="7" name="object 7"/>
            <p:cNvSpPr/>
            <p:nvPr/>
          </p:nvSpPr>
          <p:spPr>
            <a:xfrm>
              <a:off x="6629398" y="1332230"/>
              <a:ext cx="2520950" cy="0"/>
            </a:xfrm>
            <a:custGeom>
              <a:avLst/>
              <a:gdLst/>
              <a:ahLst/>
              <a:cxnLst/>
              <a:rect l="l" t="t" r="r" b="b"/>
              <a:pathLst>
                <a:path w="2520950">
                  <a:moveTo>
                    <a:pt x="0" y="0"/>
                  </a:moveTo>
                  <a:lnTo>
                    <a:pt x="2520948" y="0"/>
                  </a:lnTo>
                </a:path>
              </a:pathLst>
            </a:custGeom>
            <a:ln w="14287">
              <a:solidFill>
                <a:srgbClr val="C7B89C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/>
            <p:cNvSpPr/>
            <p:nvPr/>
          </p:nvSpPr>
          <p:spPr>
            <a:xfrm>
              <a:off x="1964743" y="634954"/>
              <a:ext cx="4664710" cy="1042035"/>
            </a:xfrm>
            <a:custGeom>
              <a:avLst/>
              <a:gdLst/>
              <a:ahLst/>
              <a:cxnLst/>
              <a:rect l="l" t="t" r="r" b="b"/>
              <a:pathLst>
                <a:path w="4664709" h="1042035">
                  <a:moveTo>
                    <a:pt x="4664655" y="0"/>
                  </a:moveTo>
                  <a:lnTo>
                    <a:pt x="0" y="0"/>
                  </a:lnTo>
                  <a:lnTo>
                    <a:pt x="0" y="1041445"/>
                  </a:lnTo>
                  <a:lnTo>
                    <a:pt x="4664655" y="1041445"/>
                  </a:lnTo>
                  <a:lnTo>
                    <a:pt x="4664655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/>
            <p:cNvSpPr/>
            <p:nvPr/>
          </p:nvSpPr>
          <p:spPr>
            <a:xfrm>
              <a:off x="1934263" y="604474"/>
              <a:ext cx="4726305" cy="1102360"/>
            </a:xfrm>
            <a:custGeom>
              <a:avLst/>
              <a:gdLst/>
              <a:ahLst/>
              <a:cxnLst/>
              <a:rect l="l" t="t" r="r" b="b"/>
              <a:pathLst>
                <a:path w="4726305" h="1102360">
                  <a:moveTo>
                    <a:pt x="0" y="0"/>
                  </a:moveTo>
                  <a:lnTo>
                    <a:pt x="4725828" y="0"/>
                  </a:lnTo>
                  <a:lnTo>
                    <a:pt x="4725828" y="1102359"/>
                  </a:lnTo>
                  <a:lnTo>
                    <a:pt x="0" y="1102359"/>
                  </a:lnTo>
                  <a:lnTo>
                    <a:pt x="0" y="0"/>
                  </a:lnTo>
                  <a:close/>
                </a:path>
              </a:pathLst>
            </a:custGeom>
            <a:ln w="15239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" name="object 10"/>
            <p:cNvSpPr/>
            <p:nvPr/>
          </p:nvSpPr>
          <p:spPr>
            <a:xfrm>
              <a:off x="1979983" y="650194"/>
              <a:ext cx="4634865" cy="1010919"/>
            </a:xfrm>
            <a:custGeom>
              <a:avLst/>
              <a:gdLst/>
              <a:ahLst/>
              <a:cxnLst/>
              <a:rect l="l" t="t" r="r" b="b"/>
              <a:pathLst>
                <a:path w="4634865" h="1010919">
                  <a:moveTo>
                    <a:pt x="0" y="0"/>
                  </a:moveTo>
                  <a:lnTo>
                    <a:pt x="4634388" y="0"/>
                  </a:lnTo>
                  <a:lnTo>
                    <a:pt x="4634388" y="1010919"/>
                  </a:lnTo>
                  <a:lnTo>
                    <a:pt x="0" y="1010919"/>
                  </a:lnTo>
                  <a:lnTo>
                    <a:pt x="0" y="0"/>
                  </a:lnTo>
                  <a:close/>
                </a:path>
              </a:pathLst>
            </a:custGeom>
            <a:ln w="45719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1" name="object 11"/>
          <p:cNvSpPr txBox="1"/>
          <p:nvPr/>
        </p:nvSpPr>
        <p:spPr>
          <a:xfrm>
            <a:off x="1209955" y="2007055"/>
            <a:ext cx="6381115" cy="172212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 marR="5080" algn="just">
              <a:lnSpc>
                <a:spcPct val="99000"/>
              </a:lnSpc>
              <a:spcBef>
                <a:spcPts val="125"/>
              </a:spcBef>
            </a:pPr>
            <a:r>
              <a:rPr sz="2800" spc="-3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Diagnosis</a:t>
            </a:r>
            <a:r>
              <a:rPr sz="2800" spc="-25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800" spc="-9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is</a:t>
            </a:r>
            <a:r>
              <a:rPr sz="2800" spc="-85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800" spc="-2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defined</a:t>
            </a:r>
            <a:r>
              <a:rPr sz="2800" spc="-15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800" spc="-75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as</a:t>
            </a:r>
            <a:r>
              <a:rPr sz="2800" spc="-7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800" spc="1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the</a:t>
            </a:r>
            <a:r>
              <a:rPr sz="2800" spc="15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800" spc="-35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utilization</a:t>
            </a:r>
            <a:r>
              <a:rPr sz="2800" spc="-3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800" spc="25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of </a:t>
            </a:r>
            <a:r>
              <a:rPr sz="2800" spc="3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800" spc="-4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scientific </a:t>
            </a:r>
            <a:r>
              <a:rPr sz="2800" spc="-35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measures</a:t>
            </a:r>
            <a:r>
              <a:rPr sz="2800" spc="-3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800" spc="45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to </a:t>
            </a:r>
            <a:r>
              <a:rPr sz="2800" spc="-2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differentiate </a:t>
            </a:r>
            <a:r>
              <a:rPr sz="2800" spc="-4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it </a:t>
            </a:r>
            <a:r>
              <a:rPr sz="2800" spc="15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from </a:t>
            </a:r>
            <a:r>
              <a:rPr sz="2800" spc="2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800" spc="25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other</a:t>
            </a:r>
            <a:r>
              <a:rPr sz="2800" spc="3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800" spc="-45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diseased</a:t>
            </a:r>
            <a:r>
              <a:rPr sz="2800" spc="-4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800" spc="-2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processes</a:t>
            </a:r>
            <a:r>
              <a:rPr sz="2800" spc="-15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800" spc="-1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and</a:t>
            </a:r>
            <a:r>
              <a:rPr sz="2800" spc="-5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800" spc="-5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also</a:t>
            </a:r>
            <a:r>
              <a:rPr sz="2800" spc="-45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800" spc="25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for </a:t>
            </a:r>
            <a:r>
              <a:rPr sz="2800" spc="3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800" spc="-25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identification</a:t>
            </a:r>
            <a:r>
              <a:rPr sz="2800" spc="5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800" spc="1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of</a:t>
            </a:r>
            <a:r>
              <a:rPr sz="2800" spc="425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800" spc="-11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a</a:t>
            </a:r>
            <a:r>
              <a:rPr sz="2800" spc="5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800" spc="-45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diseased</a:t>
            </a:r>
            <a:r>
              <a:rPr sz="2800" spc="55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800" spc="-15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process</a:t>
            </a:r>
            <a:r>
              <a:rPr sz="2800" spc="6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800" spc="-9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.</a:t>
            </a:r>
            <a:endParaRPr sz="2800">
              <a:latin typeface="Times New Roman" panose="02020503050405090304"/>
              <a:cs typeface="Times New Roman" panose="02020503050405090304"/>
            </a:endParaRPr>
          </a:p>
        </p:txBody>
      </p:sp>
      <p:sp>
        <p:nvSpPr>
          <p:cNvPr id="13" name="object 1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375"/>
              </a:lnSpc>
            </a:pPr>
            <a:fld id="{81D60167-4931-47E6-BA6A-407CBD079E47}" type="slidenum">
              <a:rPr spc="-40" dirty="0"/>
            </a:fld>
            <a:endParaRPr spc="-40" dirty="0"/>
          </a:p>
        </p:txBody>
      </p:sp>
      <p:sp>
        <p:nvSpPr>
          <p:cNvPr id="12" name="object 12"/>
          <p:cNvSpPr txBox="1">
            <a:spLocks noGrp="1"/>
          </p:cNvSpPr>
          <p:nvPr>
            <p:ph type="title"/>
          </p:nvPr>
        </p:nvSpPr>
        <p:spPr>
          <a:xfrm>
            <a:off x="3146597" y="899136"/>
            <a:ext cx="2307590" cy="513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spc="185" dirty="0"/>
              <a:t>D</a:t>
            </a:r>
            <a:r>
              <a:rPr sz="3200" spc="-95" dirty="0"/>
              <a:t>IA</a:t>
            </a:r>
            <a:r>
              <a:rPr sz="3200" spc="120" dirty="0"/>
              <a:t>G</a:t>
            </a:r>
            <a:r>
              <a:rPr sz="3200" spc="105" dirty="0"/>
              <a:t>N</a:t>
            </a:r>
            <a:r>
              <a:rPr sz="3200" spc="40" dirty="0"/>
              <a:t>O</a:t>
            </a:r>
            <a:r>
              <a:rPr sz="3200" spc="-150" dirty="0"/>
              <a:t>S</a:t>
            </a:r>
            <a:r>
              <a:rPr sz="3200" spc="-65" dirty="0"/>
              <a:t>IS</a:t>
            </a:r>
            <a:endParaRPr sz="320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-6350" y="937260"/>
            <a:ext cx="9156700" cy="777240"/>
            <a:chOff x="-6350" y="937260"/>
            <a:chExt cx="9156700" cy="777240"/>
          </a:xfrm>
        </p:grpSpPr>
        <p:sp>
          <p:nvSpPr>
            <p:cNvPr id="3" name="object 3"/>
            <p:cNvSpPr/>
            <p:nvPr/>
          </p:nvSpPr>
          <p:spPr>
            <a:xfrm>
              <a:off x="2514600" y="975360"/>
              <a:ext cx="4114800" cy="701040"/>
            </a:xfrm>
            <a:custGeom>
              <a:avLst/>
              <a:gdLst/>
              <a:ahLst/>
              <a:cxnLst/>
              <a:rect l="l" t="t" r="r" b="b"/>
              <a:pathLst>
                <a:path w="4114800" h="701039">
                  <a:moveTo>
                    <a:pt x="4114798" y="0"/>
                  </a:moveTo>
                  <a:lnTo>
                    <a:pt x="0" y="0"/>
                  </a:lnTo>
                  <a:lnTo>
                    <a:pt x="0" y="701039"/>
                  </a:lnTo>
                  <a:lnTo>
                    <a:pt x="4114798" y="701039"/>
                  </a:lnTo>
                  <a:lnTo>
                    <a:pt x="411479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/>
            <p:cNvSpPr/>
            <p:nvPr/>
          </p:nvSpPr>
          <p:spPr>
            <a:xfrm>
              <a:off x="2484120" y="944880"/>
              <a:ext cx="4175760" cy="762000"/>
            </a:xfrm>
            <a:custGeom>
              <a:avLst/>
              <a:gdLst/>
              <a:ahLst/>
              <a:cxnLst/>
              <a:rect l="l" t="t" r="r" b="b"/>
              <a:pathLst>
                <a:path w="4175759" h="762000">
                  <a:moveTo>
                    <a:pt x="0" y="0"/>
                  </a:moveTo>
                  <a:lnTo>
                    <a:pt x="4175758" y="0"/>
                  </a:lnTo>
                  <a:lnTo>
                    <a:pt x="4175758" y="761841"/>
                  </a:lnTo>
                  <a:lnTo>
                    <a:pt x="0" y="761841"/>
                  </a:lnTo>
                  <a:lnTo>
                    <a:pt x="0" y="0"/>
                  </a:lnTo>
                  <a:close/>
                </a:path>
              </a:pathLst>
            </a:custGeom>
            <a:ln w="15239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/>
            <p:cNvSpPr/>
            <p:nvPr/>
          </p:nvSpPr>
          <p:spPr>
            <a:xfrm>
              <a:off x="2529839" y="990600"/>
              <a:ext cx="4084320" cy="670560"/>
            </a:xfrm>
            <a:custGeom>
              <a:avLst/>
              <a:gdLst/>
              <a:ahLst/>
              <a:cxnLst/>
              <a:rect l="l" t="t" r="r" b="b"/>
              <a:pathLst>
                <a:path w="4084320" h="670560">
                  <a:moveTo>
                    <a:pt x="0" y="0"/>
                  </a:moveTo>
                  <a:lnTo>
                    <a:pt x="4084319" y="0"/>
                  </a:lnTo>
                  <a:lnTo>
                    <a:pt x="4084319" y="670400"/>
                  </a:lnTo>
                  <a:lnTo>
                    <a:pt x="0" y="670400"/>
                  </a:lnTo>
                  <a:lnTo>
                    <a:pt x="0" y="0"/>
                  </a:lnTo>
                  <a:close/>
                </a:path>
              </a:pathLst>
            </a:custGeom>
            <a:ln w="45719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/>
          <p:cNvSpPr txBox="1"/>
          <p:nvPr/>
        </p:nvSpPr>
        <p:spPr>
          <a:xfrm>
            <a:off x="3903386" y="1176020"/>
            <a:ext cx="134239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35" dirty="0">
                <a:solidFill>
                  <a:srgbClr val="404040"/>
                </a:solidFill>
                <a:latin typeface="Times New Roman" panose="02020503050405090304"/>
                <a:cs typeface="Times New Roman" panose="02020503050405090304"/>
              </a:rPr>
              <a:t>HEAT</a:t>
            </a:r>
            <a:r>
              <a:rPr sz="1800" b="1" spc="-75" dirty="0">
                <a:solidFill>
                  <a:srgbClr val="404040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1800" b="1" spc="15" dirty="0">
                <a:solidFill>
                  <a:srgbClr val="404040"/>
                </a:solidFill>
                <a:latin typeface="Times New Roman" panose="02020503050405090304"/>
                <a:cs typeface="Times New Roman" panose="02020503050405090304"/>
              </a:rPr>
              <a:t>TEST</a:t>
            </a:r>
            <a:endParaRPr sz="1800">
              <a:latin typeface="Times New Roman" panose="02020503050405090304"/>
              <a:cs typeface="Times New Roman" panose="02020503050405090304"/>
            </a:endParaRPr>
          </a:p>
        </p:txBody>
      </p:sp>
      <p:pic>
        <p:nvPicPr>
          <p:cNvPr id="7" name="object 7"/>
          <p:cNvPicPr/>
          <p:nvPr/>
        </p:nvPicPr>
        <p:blipFill>
          <a:blip r:embed="rId1" cstate="print"/>
          <a:stretch>
            <a:fillRect/>
          </a:stretch>
        </p:blipFill>
        <p:spPr>
          <a:xfrm>
            <a:off x="2667000" y="1371601"/>
            <a:ext cx="3733798" cy="4954536"/>
          </a:xfrm>
          <a:prstGeom prst="rect">
            <a:avLst/>
          </a:prstGeom>
        </p:spPr>
      </p:pic>
      <p:sp>
        <p:nvSpPr>
          <p:cNvPr id="8" name="object 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375"/>
              </a:lnSpc>
            </a:pPr>
            <a:fld id="{81D60167-4931-47E6-BA6A-407CBD079E47}" type="slidenum">
              <a:rPr spc="-40" dirty="0"/>
            </a:fld>
            <a:endParaRPr spc="-4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-6350" y="937260"/>
            <a:ext cx="9156700" cy="777240"/>
            <a:chOff x="-6350" y="937260"/>
            <a:chExt cx="9156700" cy="777240"/>
          </a:xfrm>
        </p:grpSpPr>
        <p:sp>
          <p:nvSpPr>
            <p:cNvPr id="3" name="object 3"/>
            <p:cNvSpPr/>
            <p:nvPr/>
          </p:nvSpPr>
          <p:spPr>
            <a:xfrm>
              <a:off x="2514600" y="975360"/>
              <a:ext cx="4114800" cy="701040"/>
            </a:xfrm>
            <a:custGeom>
              <a:avLst/>
              <a:gdLst/>
              <a:ahLst/>
              <a:cxnLst/>
              <a:rect l="l" t="t" r="r" b="b"/>
              <a:pathLst>
                <a:path w="4114800" h="701039">
                  <a:moveTo>
                    <a:pt x="4114798" y="0"/>
                  </a:moveTo>
                  <a:lnTo>
                    <a:pt x="0" y="0"/>
                  </a:lnTo>
                  <a:lnTo>
                    <a:pt x="0" y="701039"/>
                  </a:lnTo>
                  <a:lnTo>
                    <a:pt x="4114798" y="701039"/>
                  </a:lnTo>
                  <a:lnTo>
                    <a:pt x="411479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/>
            <p:cNvSpPr/>
            <p:nvPr/>
          </p:nvSpPr>
          <p:spPr>
            <a:xfrm>
              <a:off x="2484120" y="944880"/>
              <a:ext cx="4175760" cy="762000"/>
            </a:xfrm>
            <a:custGeom>
              <a:avLst/>
              <a:gdLst/>
              <a:ahLst/>
              <a:cxnLst/>
              <a:rect l="l" t="t" r="r" b="b"/>
              <a:pathLst>
                <a:path w="4175759" h="762000">
                  <a:moveTo>
                    <a:pt x="0" y="0"/>
                  </a:moveTo>
                  <a:lnTo>
                    <a:pt x="4175758" y="0"/>
                  </a:lnTo>
                  <a:lnTo>
                    <a:pt x="4175758" y="761841"/>
                  </a:lnTo>
                  <a:lnTo>
                    <a:pt x="0" y="761841"/>
                  </a:lnTo>
                  <a:lnTo>
                    <a:pt x="0" y="0"/>
                  </a:lnTo>
                  <a:close/>
                </a:path>
              </a:pathLst>
            </a:custGeom>
            <a:ln w="15239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/>
            <p:cNvSpPr/>
            <p:nvPr/>
          </p:nvSpPr>
          <p:spPr>
            <a:xfrm>
              <a:off x="2529839" y="990600"/>
              <a:ext cx="4084320" cy="670560"/>
            </a:xfrm>
            <a:custGeom>
              <a:avLst/>
              <a:gdLst/>
              <a:ahLst/>
              <a:cxnLst/>
              <a:rect l="l" t="t" r="r" b="b"/>
              <a:pathLst>
                <a:path w="4084320" h="670560">
                  <a:moveTo>
                    <a:pt x="0" y="0"/>
                  </a:moveTo>
                  <a:lnTo>
                    <a:pt x="4084319" y="0"/>
                  </a:lnTo>
                  <a:lnTo>
                    <a:pt x="4084319" y="670400"/>
                  </a:lnTo>
                  <a:lnTo>
                    <a:pt x="0" y="670400"/>
                  </a:lnTo>
                  <a:lnTo>
                    <a:pt x="0" y="0"/>
                  </a:lnTo>
                  <a:close/>
                </a:path>
              </a:pathLst>
            </a:custGeom>
            <a:ln w="45719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/>
          <p:cNvSpPr txBox="1"/>
          <p:nvPr/>
        </p:nvSpPr>
        <p:spPr>
          <a:xfrm>
            <a:off x="3161385" y="1176020"/>
            <a:ext cx="282638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45" dirty="0">
                <a:solidFill>
                  <a:srgbClr val="404040"/>
                </a:solidFill>
                <a:latin typeface="Times New Roman" panose="02020503050405090304"/>
                <a:cs typeface="Times New Roman" panose="02020503050405090304"/>
              </a:rPr>
              <a:t>RED</a:t>
            </a:r>
            <a:r>
              <a:rPr sz="1800" b="1" spc="-25" dirty="0">
                <a:solidFill>
                  <a:srgbClr val="404040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1800" b="1" spc="55" dirty="0">
                <a:solidFill>
                  <a:srgbClr val="404040"/>
                </a:solidFill>
                <a:latin typeface="Times New Roman" panose="02020503050405090304"/>
                <a:cs typeface="Times New Roman" panose="02020503050405090304"/>
              </a:rPr>
              <a:t>HOT</a:t>
            </a:r>
            <a:r>
              <a:rPr sz="1800" b="1" spc="400" dirty="0">
                <a:solidFill>
                  <a:srgbClr val="404040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1800" b="1" spc="55" dirty="0">
                <a:solidFill>
                  <a:srgbClr val="404040"/>
                </a:solidFill>
                <a:latin typeface="Times New Roman" panose="02020503050405090304"/>
                <a:cs typeface="Times New Roman" panose="02020503050405090304"/>
              </a:rPr>
              <a:t>BURNISHNER</a:t>
            </a:r>
            <a:endParaRPr sz="1800">
              <a:latin typeface="Times New Roman" panose="02020503050405090304"/>
              <a:cs typeface="Times New Roman" panose="02020503050405090304"/>
            </a:endParaRPr>
          </a:p>
        </p:txBody>
      </p:sp>
      <p:pic>
        <p:nvPicPr>
          <p:cNvPr id="7" name="object 7"/>
          <p:cNvPicPr/>
          <p:nvPr/>
        </p:nvPicPr>
        <p:blipFill>
          <a:blip r:embed="rId1" cstate="print"/>
          <a:stretch>
            <a:fillRect/>
          </a:stretch>
        </p:blipFill>
        <p:spPr>
          <a:xfrm>
            <a:off x="2874763" y="1600200"/>
            <a:ext cx="3394471" cy="4525962"/>
          </a:xfrm>
          <a:prstGeom prst="rect">
            <a:avLst/>
          </a:prstGeom>
        </p:spPr>
      </p:pic>
      <p:sp>
        <p:nvSpPr>
          <p:cNvPr id="8" name="object 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375"/>
              </a:lnSpc>
            </a:pPr>
            <a:fld id="{81D60167-4931-47E6-BA6A-407CBD079E47}" type="slidenum">
              <a:rPr spc="-40" dirty="0"/>
            </a:fld>
            <a:endParaRPr spc="-4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-6349" y="937260"/>
            <a:ext cx="9156700" cy="777240"/>
            <a:chOff x="-6349" y="937260"/>
            <a:chExt cx="9156700" cy="777240"/>
          </a:xfrm>
        </p:grpSpPr>
        <p:sp>
          <p:nvSpPr>
            <p:cNvPr id="3" name="object 3"/>
            <p:cNvSpPr/>
            <p:nvPr/>
          </p:nvSpPr>
          <p:spPr>
            <a:xfrm>
              <a:off x="2514600" y="975360"/>
              <a:ext cx="4114800" cy="701040"/>
            </a:xfrm>
            <a:custGeom>
              <a:avLst/>
              <a:gdLst/>
              <a:ahLst/>
              <a:cxnLst/>
              <a:rect l="l" t="t" r="r" b="b"/>
              <a:pathLst>
                <a:path w="4114800" h="701039">
                  <a:moveTo>
                    <a:pt x="4114798" y="0"/>
                  </a:moveTo>
                  <a:lnTo>
                    <a:pt x="0" y="0"/>
                  </a:lnTo>
                  <a:lnTo>
                    <a:pt x="0" y="701039"/>
                  </a:lnTo>
                  <a:lnTo>
                    <a:pt x="4114798" y="701039"/>
                  </a:lnTo>
                  <a:lnTo>
                    <a:pt x="411479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/>
            <p:cNvSpPr/>
            <p:nvPr/>
          </p:nvSpPr>
          <p:spPr>
            <a:xfrm>
              <a:off x="2484120" y="944880"/>
              <a:ext cx="4175760" cy="762000"/>
            </a:xfrm>
            <a:custGeom>
              <a:avLst/>
              <a:gdLst/>
              <a:ahLst/>
              <a:cxnLst/>
              <a:rect l="l" t="t" r="r" b="b"/>
              <a:pathLst>
                <a:path w="4175759" h="762000">
                  <a:moveTo>
                    <a:pt x="0" y="0"/>
                  </a:moveTo>
                  <a:lnTo>
                    <a:pt x="4175758" y="0"/>
                  </a:lnTo>
                  <a:lnTo>
                    <a:pt x="4175758" y="761841"/>
                  </a:lnTo>
                  <a:lnTo>
                    <a:pt x="0" y="761841"/>
                  </a:lnTo>
                  <a:lnTo>
                    <a:pt x="0" y="0"/>
                  </a:lnTo>
                  <a:close/>
                </a:path>
              </a:pathLst>
            </a:custGeom>
            <a:ln w="15239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/>
            <p:cNvSpPr/>
            <p:nvPr/>
          </p:nvSpPr>
          <p:spPr>
            <a:xfrm>
              <a:off x="2529839" y="990600"/>
              <a:ext cx="4084320" cy="670560"/>
            </a:xfrm>
            <a:custGeom>
              <a:avLst/>
              <a:gdLst/>
              <a:ahLst/>
              <a:cxnLst/>
              <a:rect l="l" t="t" r="r" b="b"/>
              <a:pathLst>
                <a:path w="4084320" h="670560">
                  <a:moveTo>
                    <a:pt x="0" y="0"/>
                  </a:moveTo>
                  <a:lnTo>
                    <a:pt x="4084319" y="0"/>
                  </a:lnTo>
                  <a:lnTo>
                    <a:pt x="4084319" y="670400"/>
                  </a:lnTo>
                  <a:lnTo>
                    <a:pt x="0" y="670400"/>
                  </a:lnTo>
                  <a:lnTo>
                    <a:pt x="0" y="0"/>
                  </a:lnTo>
                  <a:close/>
                </a:path>
              </a:pathLst>
            </a:custGeom>
            <a:ln w="45719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4106872" y="1176020"/>
            <a:ext cx="93599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15" dirty="0"/>
              <a:t>RE</a:t>
            </a:r>
            <a:r>
              <a:rPr sz="1800" spc="-85" dirty="0"/>
              <a:t>S</a:t>
            </a:r>
            <a:r>
              <a:rPr sz="1800" spc="65" dirty="0"/>
              <a:t>U</a:t>
            </a:r>
            <a:r>
              <a:rPr sz="1800" spc="-95" dirty="0"/>
              <a:t>L</a:t>
            </a:r>
            <a:r>
              <a:rPr sz="1800" spc="35" dirty="0"/>
              <a:t>T</a:t>
            </a:r>
            <a:endParaRPr sz="1800"/>
          </a:p>
        </p:txBody>
      </p:sp>
      <p:sp>
        <p:nvSpPr>
          <p:cNvPr id="9" name="object 9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375"/>
              </a:lnSpc>
            </a:pPr>
            <a:fld id="{81D60167-4931-47E6-BA6A-407CBD079E47}" type="slidenum">
              <a:rPr spc="-40" dirty="0"/>
            </a:fld>
            <a:endParaRPr spc="-40" dirty="0"/>
          </a:p>
        </p:txBody>
      </p:sp>
      <p:sp>
        <p:nvSpPr>
          <p:cNvPr id="7" name="object 7"/>
          <p:cNvSpPr txBox="1"/>
          <p:nvPr/>
        </p:nvSpPr>
        <p:spPr>
          <a:xfrm>
            <a:off x="679326" y="2395220"/>
            <a:ext cx="7787640" cy="1397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ctr">
              <a:lnSpc>
                <a:spcPct val="100000"/>
              </a:lnSpc>
              <a:spcBef>
                <a:spcPts val="100"/>
              </a:spcBef>
              <a:tabLst>
                <a:tab pos="3563620" algn="l"/>
              </a:tabLst>
            </a:pPr>
            <a:r>
              <a:rPr sz="2000" spc="2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The</a:t>
            </a:r>
            <a:r>
              <a:rPr sz="2000" spc="7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00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patient</a:t>
            </a:r>
            <a:r>
              <a:rPr sz="2000" spc="75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000" spc="-15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experienced</a:t>
            </a:r>
            <a:r>
              <a:rPr sz="2000" spc="7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000" spc="-3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lingering	</a:t>
            </a:r>
            <a:r>
              <a:rPr sz="2000" spc="-15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pain</a:t>
            </a:r>
            <a:r>
              <a:rPr sz="2000" spc="5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000" spc="2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that</a:t>
            </a:r>
            <a:r>
              <a:rPr sz="2000" spc="6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000" spc="-2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lasted</a:t>
            </a:r>
            <a:r>
              <a:rPr sz="2000" spc="55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000" spc="-3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even</a:t>
            </a:r>
            <a:r>
              <a:rPr sz="2000" spc="5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000" spc="-5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after</a:t>
            </a:r>
            <a:r>
              <a:rPr sz="2000" spc="6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000" spc="-3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removal</a:t>
            </a:r>
            <a:r>
              <a:rPr sz="2000" spc="55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000" spc="1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of</a:t>
            </a:r>
            <a:r>
              <a:rPr sz="2000" spc="315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000" spc="15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the </a:t>
            </a:r>
            <a:r>
              <a:rPr sz="2000" spc="-484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000" spc="-35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stimulus.</a:t>
            </a:r>
            <a:r>
              <a:rPr sz="2000" spc="55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000" spc="45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In</a:t>
            </a:r>
            <a:r>
              <a:rPr sz="2000" spc="6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000" spc="4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both</a:t>
            </a:r>
            <a:r>
              <a:rPr sz="2000" spc="6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000" spc="-5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15</a:t>
            </a:r>
            <a:r>
              <a:rPr sz="2000" spc="55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000" spc="-65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,</a:t>
            </a:r>
            <a:r>
              <a:rPr sz="2000" spc="55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000" spc="-5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16</a:t>
            </a:r>
            <a:endParaRPr sz="2000">
              <a:latin typeface="Times New Roman" panose="02020503050405090304"/>
              <a:cs typeface="Times New Roman" panose="02020503050405090304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3100">
              <a:latin typeface="Times New Roman" panose="02020503050405090304"/>
              <a:cs typeface="Times New Roman" panose="02020503050405090304"/>
            </a:endParaRPr>
          </a:p>
          <a:p>
            <a:pPr marL="3810" algn="ctr">
              <a:lnSpc>
                <a:spcPct val="100000"/>
              </a:lnSpc>
              <a:tabLst>
                <a:tab pos="2460625" algn="l"/>
              </a:tabLst>
            </a:pPr>
            <a:r>
              <a:rPr sz="2000" spc="-3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Which</a:t>
            </a:r>
            <a:r>
              <a:rPr sz="2000" spc="65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000" spc="-6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is</a:t>
            </a:r>
            <a:r>
              <a:rPr sz="2000" spc="7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000" spc="-3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suggestive</a:t>
            </a:r>
            <a:r>
              <a:rPr sz="2000" spc="65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000" spc="1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of	</a:t>
            </a:r>
            <a:r>
              <a:rPr sz="2000" spc="-2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irreversible</a:t>
            </a:r>
            <a:r>
              <a:rPr sz="2000" spc="55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000" spc="-15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puplitis</a:t>
            </a:r>
            <a:r>
              <a:rPr sz="2000" spc="45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000" spc="-25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in</a:t>
            </a:r>
            <a:r>
              <a:rPr sz="2000" spc="45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000" spc="-35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15,16</a:t>
            </a:r>
            <a:endParaRPr sz="2000">
              <a:latin typeface="Times New Roman" panose="02020503050405090304"/>
              <a:cs typeface="Times New Roman" panose="02020503050405090304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519626" y="4605020"/>
            <a:ext cx="6106160" cy="330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spc="2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The</a:t>
            </a:r>
            <a:r>
              <a:rPr sz="2000" spc="6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00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patient</a:t>
            </a:r>
            <a:r>
              <a:rPr sz="2000" spc="65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000" spc="-65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is</a:t>
            </a:r>
            <a:r>
              <a:rPr sz="2000" spc="65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000" spc="-25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advised</a:t>
            </a:r>
            <a:r>
              <a:rPr sz="2000" spc="55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000" spc="25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Endodontic</a:t>
            </a:r>
            <a:r>
              <a:rPr sz="2000" spc="65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000" spc="1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treatment</a:t>
            </a:r>
            <a:r>
              <a:rPr sz="2000" spc="65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000" spc="-3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in</a:t>
            </a:r>
            <a:r>
              <a:rPr sz="2000" spc="6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00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–</a:t>
            </a:r>
            <a:r>
              <a:rPr sz="2000" spc="55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000" spc="-5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15</a:t>
            </a:r>
            <a:r>
              <a:rPr sz="2000" spc="65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000" spc="-5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and</a:t>
            </a:r>
            <a:r>
              <a:rPr sz="2000" spc="6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000" spc="-5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16</a:t>
            </a:r>
            <a:endParaRPr sz="2000">
              <a:latin typeface="Times New Roman" panose="02020503050405090304"/>
              <a:cs typeface="Times New Roman" panose="02020503050405090304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2476500" y="236219"/>
            <a:ext cx="4191000" cy="777240"/>
            <a:chOff x="2476500" y="236219"/>
            <a:chExt cx="4191000" cy="777240"/>
          </a:xfrm>
        </p:grpSpPr>
        <p:sp>
          <p:nvSpPr>
            <p:cNvPr id="3" name="object 3"/>
            <p:cNvSpPr/>
            <p:nvPr/>
          </p:nvSpPr>
          <p:spPr>
            <a:xfrm>
              <a:off x="2514599" y="274319"/>
              <a:ext cx="4114800" cy="701040"/>
            </a:xfrm>
            <a:custGeom>
              <a:avLst/>
              <a:gdLst/>
              <a:ahLst/>
              <a:cxnLst/>
              <a:rect l="l" t="t" r="r" b="b"/>
              <a:pathLst>
                <a:path w="4114800" h="701040">
                  <a:moveTo>
                    <a:pt x="4114798" y="0"/>
                  </a:moveTo>
                  <a:lnTo>
                    <a:pt x="0" y="0"/>
                  </a:lnTo>
                  <a:lnTo>
                    <a:pt x="0" y="701039"/>
                  </a:lnTo>
                  <a:lnTo>
                    <a:pt x="4114798" y="701039"/>
                  </a:lnTo>
                  <a:lnTo>
                    <a:pt x="411479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/>
            <p:cNvSpPr/>
            <p:nvPr/>
          </p:nvSpPr>
          <p:spPr>
            <a:xfrm>
              <a:off x="2484119" y="243839"/>
              <a:ext cx="4175760" cy="762000"/>
            </a:xfrm>
            <a:custGeom>
              <a:avLst/>
              <a:gdLst/>
              <a:ahLst/>
              <a:cxnLst/>
              <a:rect l="l" t="t" r="r" b="b"/>
              <a:pathLst>
                <a:path w="4175759" h="762000">
                  <a:moveTo>
                    <a:pt x="0" y="0"/>
                  </a:moveTo>
                  <a:lnTo>
                    <a:pt x="4175758" y="0"/>
                  </a:lnTo>
                  <a:lnTo>
                    <a:pt x="4175758" y="761841"/>
                  </a:lnTo>
                  <a:lnTo>
                    <a:pt x="0" y="761841"/>
                  </a:lnTo>
                  <a:lnTo>
                    <a:pt x="0" y="0"/>
                  </a:lnTo>
                  <a:close/>
                </a:path>
              </a:pathLst>
            </a:custGeom>
            <a:ln w="15239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/>
            <p:cNvSpPr/>
            <p:nvPr/>
          </p:nvSpPr>
          <p:spPr>
            <a:xfrm>
              <a:off x="2529839" y="289560"/>
              <a:ext cx="4084320" cy="670560"/>
            </a:xfrm>
            <a:custGeom>
              <a:avLst/>
              <a:gdLst/>
              <a:ahLst/>
              <a:cxnLst/>
              <a:rect l="l" t="t" r="r" b="b"/>
              <a:pathLst>
                <a:path w="4084320" h="670560">
                  <a:moveTo>
                    <a:pt x="0" y="0"/>
                  </a:moveTo>
                  <a:lnTo>
                    <a:pt x="4084319" y="0"/>
                  </a:lnTo>
                  <a:lnTo>
                    <a:pt x="4084319" y="670400"/>
                  </a:lnTo>
                  <a:lnTo>
                    <a:pt x="0" y="670400"/>
                  </a:lnTo>
                  <a:lnTo>
                    <a:pt x="0" y="0"/>
                  </a:lnTo>
                  <a:close/>
                </a:path>
              </a:pathLst>
            </a:custGeom>
            <a:ln w="45719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/>
          <p:cNvSpPr txBox="1"/>
          <p:nvPr/>
        </p:nvSpPr>
        <p:spPr>
          <a:xfrm>
            <a:off x="2491740" y="474981"/>
            <a:ext cx="416052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080" algn="ctr">
              <a:lnSpc>
                <a:spcPct val="100000"/>
              </a:lnSpc>
              <a:spcBef>
                <a:spcPts val="100"/>
              </a:spcBef>
            </a:pPr>
            <a:r>
              <a:rPr sz="1800" b="1" spc="25" dirty="0">
                <a:solidFill>
                  <a:srgbClr val="404040"/>
                </a:solidFill>
                <a:latin typeface="Times New Roman" panose="02020503050405090304"/>
                <a:cs typeface="Times New Roman" panose="02020503050405090304"/>
              </a:rPr>
              <a:t>DIFFERENTIAL</a:t>
            </a:r>
            <a:r>
              <a:rPr sz="1800" b="1" spc="-20" dirty="0">
                <a:solidFill>
                  <a:srgbClr val="404040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1800" b="1" spc="-5" dirty="0">
                <a:solidFill>
                  <a:srgbClr val="404040"/>
                </a:solidFill>
                <a:latin typeface="Times New Roman" panose="02020503050405090304"/>
                <a:cs typeface="Times New Roman" panose="02020503050405090304"/>
              </a:rPr>
              <a:t>DIAGNOSIS</a:t>
            </a:r>
            <a:endParaRPr sz="1800">
              <a:latin typeface="Times New Roman" panose="02020503050405090304"/>
              <a:cs typeface="Times New Roman" panose="02020503050405090304"/>
            </a:endParaRPr>
          </a:p>
        </p:txBody>
      </p:sp>
      <p:sp>
        <p:nvSpPr>
          <p:cNvPr id="8" name="object 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375"/>
              </a:lnSpc>
            </a:pPr>
            <a:fld id="{81D60167-4931-47E6-BA6A-407CBD079E47}" type="slidenum">
              <a:rPr spc="-40" dirty="0"/>
            </a:fld>
            <a:endParaRPr spc="-40" dirty="0"/>
          </a:p>
        </p:txBody>
      </p:sp>
      <p:graphicFrame>
        <p:nvGraphicFramePr>
          <p:cNvPr id="7" name="object 7"/>
          <p:cNvGraphicFramePr>
            <a:graphicFrameLocks noGrp="1"/>
          </p:cNvGraphicFramePr>
          <p:nvPr/>
        </p:nvGraphicFramePr>
        <p:xfrm>
          <a:off x="442912" y="1382712"/>
          <a:ext cx="8272780" cy="474281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743200"/>
                <a:gridCol w="2743200"/>
                <a:gridCol w="2743200"/>
              </a:tblGrid>
              <a:tr h="40639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 panose="02020503050405090304"/>
                        <a:cs typeface="Times New Roman" panose="02020503050405090304"/>
                      </a:endParaRPr>
                    </a:p>
                  </a:txBody>
                  <a:tcPr marL="0" marR="0" marT="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774065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sz="200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Reversible</a:t>
                      </a:r>
                      <a:endParaRPr sz="2000">
                        <a:latin typeface="Arial MT"/>
                        <a:cs typeface="Arial MT"/>
                      </a:endParaRPr>
                    </a:p>
                  </a:txBody>
                  <a:tcPr marL="0" marR="0" marT="45719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745490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sz="2000" spc="-5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Irreversible</a:t>
                      </a:r>
                      <a:endParaRPr sz="2000">
                        <a:latin typeface="Arial MT"/>
                        <a:cs typeface="Arial MT"/>
                      </a:endParaRPr>
                    </a:p>
                  </a:txBody>
                  <a:tcPr marL="0" marR="0" marT="45719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0000"/>
                    </a:solidFill>
                  </a:tcPr>
                </a:tc>
              </a:tr>
              <a:tr h="406399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sz="200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Pain</a:t>
                      </a:r>
                      <a:endParaRPr sz="2000">
                        <a:latin typeface="Arial MT"/>
                        <a:cs typeface="Arial MT"/>
                      </a:endParaRPr>
                    </a:p>
                  </a:txBody>
                  <a:tcPr marL="0" marR="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sz="2000" spc="-5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Momentary</a:t>
                      </a:r>
                      <a:endParaRPr sz="2000">
                        <a:latin typeface="Arial MT"/>
                        <a:cs typeface="Arial MT"/>
                      </a:endParaRPr>
                    </a:p>
                  </a:txBody>
                  <a:tcPr marL="0" marR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sz="2000" spc="-5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Continuous</a:t>
                      </a:r>
                      <a:endParaRPr sz="2000">
                        <a:latin typeface="Arial MT"/>
                        <a:cs typeface="Arial MT"/>
                      </a:endParaRPr>
                    </a:p>
                  </a:txBody>
                  <a:tcPr marL="0" marR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0000"/>
                    </a:solidFill>
                  </a:tcPr>
                </a:tc>
              </a:tr>
              <a:tr h="701039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sz="2000" spc="-5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Stimulus</a:t>
                      </a:r>
                      <a:endParaRPr sz="2000">
                        <a:latin typeface="Arial MT"/>
                        <a:cs typeface="Arial MT"/>
                      </a:endParaRPr>
                    </a:p>
                  </a:txBody>
                  <a:tcPr marL="0" marR="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sz="200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Required</a:t>
                      </a:r>
                      <a:endParaRPr sz="2000">
                        <a:latin typeface="Arial MT"/>
                        <a:cs typeface="Arial MT"/>
                      </a:endParaRPr>
                    </a:p>
                  </a:txBody>
                  <a:tcPr marL="0" marR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1146810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sz="200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Required / </a:t>
                      </a:r>
                      <a:r>
                        <a:rPr sz="2000" spc="5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200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Spon</a:t>
                      </a:r>
                      <a:r>
                        <a:rPr sz="2000" spc="-5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t</a:t>
                      </a:r>
                      <a:r>
                        <a:rPr sz="200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aneous</a:t>
                      </a:r>
                      <a:endParaRPr sz="2000">
                        <a:latin typeface="Arial MT"/>
                        <a:cs typeface="Arial MT"/>
                      </a:endParaRPr>
                    </a:p>
                  </a:txBody>
                  <a:tcPr marL="0" marR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0000"/>
                    </a:solidFill>
                  </a:tcPr>
                </a:tc>
              </a:tr>
              <a:tr h="761999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sz="2000" spc="-5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History</a:t>
                      </a:r>
                      <a:endParaRPr sz="2000">
                        <a:latin typeface="Arial MT"/>
                        <a:cs typeface="Arial MT"/>
                      </a:endParaRPr>
                    </a:p>
                  </a:txBody>
                  <a:tcPr marL="0" marR="0" marT="45719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568325">
                        <a:lnSpc>
                          <a:spcPts val="2880"/>
                        </a:lnSpc>
                        <a:spcBef>
                          <a:spcPts val="55"/>
                        </a:spcBef>
                      </a:pPr>
                      <a:r>
                        <a:rPr sz="200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Recent</a:t>
                      </a:r>
                      <a:r>
                        <a:rPr sz="2000" spc="-6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2000" spc="-5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restoration </a:t>
                      </a:r>
                      <a:r>
                        <a:rPr sz="2000" spc="-54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200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caries</a:t>
                      </a:r>
                      <a:endParaRPr sz="2000">
                        <a:latin typeface="Arial MT"/>
                        <a:cs typeface="Arial MT"/>
                      </a:endParaRPr>
                    </a:p>
                  </a:txBody>
                  <a:tcPr marL="0" marR="0" marT="69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sz="200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Deep</a:t>
                      </a:r>
                      <a:r>
                        <a:rPr sz="2000" spc="-25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200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caries,</a:t>
                      </a:r>
                      <a:r>
                        <a:rPr sz="2000" spc="-3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2000" spc="-5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trauma</a:t>
                      </a:r>
                      <a:endParaRPr sz="2000">
                        <a:latin typeface="Arial MT"/>
                        <a:cs typeface="Arial MT"/>
                      </a:endParaRPr>
                    </a:p>
                  </a:txBody>
                  <a:tcPr marL="0" marR="0" marT="45719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0000"/>
                    </a:solidFill>
                  </a:tcPr>
                </a:tc>
              </a:tr>
              <a:tr h="406399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sz="2000" spc="-5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Referred</a:t>
                      </a:r>
                      <a:r>
                        <a:rPr sz="2000" spc="-3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200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pain</a:t>
                      </a:r>
                      <a:endParaRPr sz="2000">
                        <a:latin typeface="Arial MT"/>
                        <a:cs typeface="Arial MT"/>
                      </a:endParaRPr>
                    </a:p>
                  </a:txBody>
                  <a:tcPr marL="0" marR="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sz="2000" spc="-5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Negative</a:t>
                      </a:r>
                      <a:endParaRPr sz="2000">
                        <a:latin typeface="Arial MT"/>
                        <a:cs typeface="Arial MT"/>
                      </a:endParaRPr>
                    </a:p>
                  </a:txBody>
                  <a:tcPr marL="0" marR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sz="200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Common</a:t>
                      </a:r>
                      <a:r>
                        <a:rPr sz="2000" spc="-35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2000" spc="-5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finding</a:t>
                      </a:r>
                      <a:endParaRPr sz="2000">
                        <a:latin typeface="Arial MT"/>
                        <a:cs typeface="Arial MT"/>
                      </a:endParaRPr>
                    </a:p>
                  </a:txBody>
                  <a:tcPr marL="0" marR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0000"/>
                    </a:solidFill>
                  </a:tcPr>
                </a:tc>
              </a:tr>
              <a:tr h="406399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sz="200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Pain</a:t>
                      </a:r>
                      <a:r>
                        <a:rPr sz="2000" spc="-25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200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on</a:t>
                      </a:r>
                      <a:r>
                        <a:rPr sz="2000" spc="-25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200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lying</a:t>
                      </a:r>
                      <a:r>
                        <a:rPr sz="2000" spc="-25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200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down</a:t>
                      </a:r>
                      <a:endParaRPr sz="2000">
                        <a:latin typeface="Arial MT"/>
                        <a:cs typeface="Arial MT"/>
                      </a:endParaRPr>
                    </a:p>
                  </a:txBody>
                  <a:tcPr marL="0" marR="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sz="2000" spc="-5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Negative</a:t>
                      </a:r>
                      <a:endParaRPr sz="2000">
                        <a:latin typeface="Arial MT"/>
                        <a:cs typeface="Arial MT"/>
                      </a:endParaRPr>
                    </a:p>
                  </a:txBody>
                  <a:tcPr marL="0" marR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sz="200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May</a:t>
                      </a:r>
                      <a:r>
                        <a:rPr sz="2000" spc="-4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200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be</a:t>
                      </a:r>
                      <a:r>
                        <a:rPr sz="2000" spc="-3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200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present</a:t>
                      </a:r>
                      <a:endParaRPr sz="2000">
                        <a:latin typeface="Arial MT"/>
                        <a:cs typeface="Arial MT"/>
                      </a:endParaRPr>
                    </a:p>
                  </a:txBody>
                  <a:tcPr marL="0" marR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0000"/>
                    </a:solidFill>
                  </a:tcPr>
                </a:tc>
              </a:tr>
              <a:tr h="406399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sz="200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Color</a:t>
                      </a:r>
                      <a:endParaRPr sz="2000">
                        <a:latin typeface="Arial MT"/>
                        <a:cs typeface="Arial MT"/>
                      </a:endParaRPr>
                    </a:p>
                  </a:txBody>
                  <a:tcPr marL="0" marR="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sz="200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No</a:t>
                      </a:r>
                      <a:r>
                        <a:rPr sz="2000" spc="-5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200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change</a:t>
                      </a:r>
                      <a:endParaRPr sz="2000">
                        <a:latin typeface="Arial MT"/>
                        <a:cs typeface="Arial MT"/>
                      </a:endParaRPr>
                    </a:p>
                  </a:txBody>
                  <a:tcPr marL="0" marR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sz="200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May</a:t>
                      </a:r>
                      <a:r>
                        <a:rPr sz="2000" spc="-4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200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be</a:t>
                      </a:r>
                      <a:r>
                        <a:rPr sz="2000" spc="-3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200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changed</a:t>
                      </a:r>
                      <a:endParaRPr sz="2000">
                        <a:latin typeface="Arial MT"/>
                        <a:cs typeface="Arial MT"/>
                      </a:endParaRPr>
                    </a:p>
                  </a:txBody>
                  <a:tcPr marL="0" marR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0000"/>
                    </a:solidFill>
                  </a:tcPr>
                </a:tc>
              </a:tr>
              <a:tr h="40639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 panose="02020503050405090304"/>
                        <a:cs typeface="Times New Roman" panose="02020503050405090304"/>
                      </a:endParaRPr>
                    </a:p>
                  </a:txBody>
                  <a:tcPr marL="0" marR="0" marT="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 panose="02020503050405090304"/>
                        <a:cs typeface="Times New Roman" panose="02020503050405090304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 panose="02020503050405090304"/>
                        <a:cs typeface="Times New Roman" panose="02020503050405090304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0000"/>
                    </a:solidFill>
                  </a:tcPr>
                </a:tc>
              </a:tr>
              <a:tr h="406399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sz="2000" spc="-5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Electric</a:t>
                      </a:r>
                      <a:r>
                        <a:rPr sz="2000" spc="-25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200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pulp</a:t>
                      </a:r>
                      <a:r>
                        <a:rPr sz="2000" spc="-15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2000" spc="-5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test</a:t>
                      </a:r>
                      <a:endParaRPr sz="2000">
                        <a:latin typeface="Arial MT"/>
                        <a:cs typeface="Arial MT"/>
                      </a:endParaRPr>
                    </a:p>
                  </a:txBody>
                  <a:tcPr marL="0" marR="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sz="2000" spc="-5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Premature</a:t>
                      </a:r>
                      <a:endParaRPr sz="2000">
                        <a:latin typeface="Arial MT"/>
                        <a:cs typeface="Arial MT"/>
                      </a:endParaRPr>
                    </a:p>
                  </a:txBody>
                  <a:tcPr marL="0" marR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sz="2000" spc="-5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Premature</a:t>
                      </a:r>
                      <a:r>
                        <a:rPr sz="2000" spc="-2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200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or</a:t>
                      </a:r>
                      <a:r>
                        <a:rPr sz="2000" spc="-25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200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delayed</a:t>
                      </a:r>
                      <a:endParaRPr sz="2000">
                        <a:latin typeface="Arial MT"/>
                        <a:cs typeface="Arial MT"/>
                      </a:endParaRPr>
                    </a:p>
                  </a:txBody>
                  <a:tcPr marL="0" marR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0000"/>
                    </a:solidFill>
                  </a:tcPr>
                </a:tc>
              </a:tr>
              <a:tr h="40639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 panose="02020503050405090304"/>
                        <a:cs typeface="Times New Roman" panose="02020503050405090304"/>
                      </a:endParaRPr>
                    </a:p>
                  </a:txBody>
                  <a:tcPr marL="0" marR="0" marT="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 panose="02020503050405090304"/>
                        <a:cs typeface="Times New Roman" panose="02020503050405090304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 panose="02020503050405090304"/>
                        <a:cs typeface="Times New Roman" panose="02020503050405090304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00000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1845726" y="2149474"/>
            <a:ext cx="5185410" cy="2577465"/>
            <a:chOff x="1845726" y="2149474"/>
            <a:chExt cx="5185410" cy="2577465"/>
          </a:xfrm>
        </p:grpSpPr>
        <p:pic>
          <p:nvPicPr>
            <p:cNvPr id="3" name="object 3"/>
            <p:cNvPicPr/>
            <p:nvPr/>
          </p:nvPicPr>
          <p:blipFill>
            <a:blip r:embed="rId1" cstate="print"/>
            <a:stretch>
              <a:fillRect/>
            </a:stretch>
          </p:blipFill>
          <p:spPr>
            <a:xfrm>
              <a:off x="1855251" y="2158999"/>
              <a:ext cx="5166034" cy="2558143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1850488" y="2154237"/>
              <a:ext cx="5175885" cy="2567940"/>
            </a:xfrm>
            <a:custGeom>
              <a:avLst/>
              <a:gdLst/>
              <a:ahLst/>
              <a:cxnLst/>
              <a:rect l="l" t="t" r="r" b="b"/>
              <a:pathLst>
                <a:path w="5175884" h="2567940">
                  <a:moveTo>
                    <a:pt x="0" y="0"/>
                  </a:moveTo>
                  <a:lnTo>
                    <a:pt x="5175645" y="0"/>
                  </a:lnTo>
                  <a:lnTo>
                    <a:pt x="5175645" y="2567780"/>
                  </a:lnTo>
                  <a:lnTo>
                    <a:pt x="0" y="2567780"/>
                  </a:lnTo>
                  <a:lnTo>
                    <a:pt x="0" y="0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5" name="object 5"/>
          <p:cNvSpPr txBox="1"/>
          <p:nvPr/>
        </p:nvSpPr>
        <p:spPr>
          <a:xfrm>
            <a:off x="2655025" y="414021"/>
            <a:ext cx="58547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6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C</a:t>
            </a:r>
            <a:r>
              <a:rPr sz="1800" spc="-9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A</a:t>
            </a:r>
            <a:r>
              <a:rPr sz="1800" spc="-3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SE</a:t>
            </a:r>
            <a:endParaRPr sz="1800">
              <a:latin typeface="Times New Roman" panose="02020503050405090304"/>
              <a:cs typeface="Times New Roman" panose="02020503050405090304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375"/>
              </a:lnSpc>
            </a:pPr>
            <a:fld id="{81D60167-4931-47E6-BA6A-407CBD079E47}" type="slidenum">
              <a:rPr spc="-40" dirty="0"/>
            </a:fld>
            <a:endParaRPr spc="-4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457200" y="1600200"/>
            <a:ext cx="4038600" cy="4526280"/>
            <a:chOff x="457200" y="1600200"/>
            <a:chExt cx="4038600" cy="4526280"/>
          </a:xfrm>
        </p:grpSpPr>
        <p:sp>
          <p:nvSpPr>
            <p:cNvPr id="3" name="object 3"/>
            <p:cNvSpPr/>
            <p:nvPr/>
          </p:nvSpPr>
          <p:spPr>
            <a:xfrm>
              <a:off x="457200" y="1600200"/>
              <a:ext cx="4038600" cy="4526280"/>
            </a:xfrm>
            <a:custGeom>
              <a:avLst/>
              <a:gdLst/>
              <a:ahLst/>
              <a:cxnLst/>
              <a:rect l="l" t="t" r="r" b="b"/>
              <a:pathLst>
                <a:path w="4038600" h="4526280">
                  <a:moveTo>
                    <a:pt x="4038598" y="0"/>
                  </a:moveTo>
                  <a:lnTo>
                    <a:pt x="0" y="0"/>
                  </a:lnTo>
                  <a:lnTo>
                    <a:pt x="0" y="4525962"/>
                  </a:lnTo>
                  <a:lnTo>
                    <a:pt x="4038598" y="4525962"/>
                  </a:lnTo>
                  <a:lnTo>
                    <a:pt x="4038598" y="0"/>
                  </a:lnTo>
                  <a:close/>
                </a:path>
              </a:pathLst>
            </a:custGeom>
            <a:solidFill>
              <a:srgbClr val="828287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4" name="object 4"/>
            <p:cNvPicPr/>
            <p:nvPr/>
          </p:nvPicPr>
          <p:blipFill>
            <a:blip r:embed="rId1" cstate="print"/>
            <a:stretch>
              <a:fillRect/>
            </a:stretch>
          </p:blipFill>
          <p:spPr>
            <a:xfrm>
              <a:off x="1513839" y="2334259"/>
              <a:ext cx="152399" cy="152400"/>
            </a:xfrm>
            <a:prstGeom prst="rect">
              <a:avLst/>
            </a:prstGeom>
          </p:spPr>
        </p:pic>
      </p:grpSp>
      <p:sp>
        <p:nvSpPr>
          <p:cNvPr id="5" name="object 5"/>
          <p:cNvSpPr txBox="1"/>
          <p:nvPr/>
        </p:nvSpPr>
        <p:spPr>
          <a:xfrm>
            <a:off x="1666867" y="2245359"/>
            <a:ext cx="178943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  <a:tabLst>
                <a:tab pos="991235" algn="l"/>
              </a:tabLst>
            </a:pPr>
            <a:r>
              <a:rPr sz="1800" b="1" spc="30" dirty="0">
                <a:solidFill>
                  <a:srgbClr val="FFFFFF"/>
                </a:solidFill>
                <a:latin typeface="Arial" panose="020B0604020202090204"/>
                <a:cs typeface="Arial" panose="020B0604020202090204"/>
              </a:rPr>
              <a:t>YOUN</a:t>
            </a:r>
            <a:r>
              <a:rPr sz="1800" b="1" dirty="0">
                <a:solidFill>
                  <a:srgbClr val="FFFFFF"/>
                </a:solidFill>
                <a:latin typeface="Arial" panose="020B0604020202090204"/>
                <a:cs typeface="Arial" panose="020B0604020202090204"/>
              </a:rPr>
              <a:t>G	</a:t>
            </a:r>
            <a:r>
              <a:rPr sz="1800" b="1" spc="25" dirty="0">
                <a:solidFill>
                  <a:srgbClr val="FFFFFF"/>
                </a:solidFill>
                <a:latin typeface="Arial" panose="020B0604020202090204"/>
                <a:cs typeface="Arial" panose="020B0604020202090204"/>
              </a:rPr>
              <a:t>CHILD.</a:t>
            </a:r>
            <a:endParaRPr sz="1800">
              <a:latin typeface="Arial" panose="020B0604020202090204"/>
              <a:cs typeface="Arial" panose="020B0604020202090204"/>
            </a:endParaRPr>
          </a:p>
        </p:txBody>
      </p:sp>
      <p:pic>
        <p:nvPicPr>
          <p:cNvPr id="6" name="object 6"/>
          <p:cNvPicPr/>
          <p:nvPr/>
        </p:nvPicPr>
        <p:blipFill>
          <a:blip r:embed="rId1" cstate="print"/>
          <a:stretch>
            <a:fillRect/>
          </a:stretch>
        </p:blipFill>
        <p:spPr>
          <a:xfrm>
            <a:off x="891539" y="2981960"/>
            <a:ext cx="152400" cy="152400"/>
          </a:xfrm>
          <a:prstGeom prst="rect">
            <a:avLst/>
          </a:prstGeom>
        </p:spPr>
      </p:pic>
      <p:sp>
        <p:nvSpPr>
          <p:cNvPr id="7" name="object 7"/>
          <p:cNvSpPr txBox="1"/>
          <p:nvPr/>
        </p:nvSpPr>
        <p:spPr>
          <a:xfrm>
            <a:off x="907022" y="2893059"/>
            <a:ext cx="3169920" cy="795020"/>
          </a:xfrm>
          <a:prstGeom prst="rect">
            <a:avLst/>
          </a:prstGeom>
        </p:spPr>
        <p:txBody>
          <a:bodyPr vert="horz" wrap="square" lIns="0" tIns="38100" rIns="0" bIns="0" rtlCol="0">
            <a:spAutoFit/>
          </a:bodyPr>
          <a:lstStyle/>
          <a:p>
            <a:pPr marR="5080" indent="139065">
              <a:lnSpc>
                <a:spcPts val="2000"/>
              </a:lnSpc>
              <a:spcBef>
                <a:spcPts val="300"/>
              </a:spcBef>
              <a:tabLst>
                <a:tab pos="813435" algn="l"/>
                <a:tab pos="1109345" algn="l"/>
                <a:tab pos="1257300" algn="l"/>
                <a:tab pos="2062480" algn="l"/>
              </a:tabLst>
            </a:pPr>
            <a:r>
              <a:rPr sz="1800" b="1" spc="30" dirty="0">
                <a:solidFill>
                  <a:srgbClr val="FFFFFF"/>
                </a:solidFill>
                <a:latin typeface="Arial" panose="020B0604020202090204"/>
                <a:cs typeface="Arial" panose="020B0604020202090204"/>
              </a:rPr>
              <a:t>TISSU</a:t>
            </a:r>
            <a:r>
              <a:rPr sz="1800" b="1" dirty="0">
                <a:solidFill>
                  <a:srgbClr val="FFFFFF"/>
                </a:solidFill>
                <a:latin typeface="Arial" panose="020B0604020202090204"/>
                <a:cs typeface="Arial" panose="020B0604020202090204"/>
              </a:rPr>
              <a:t>E		</a:t>
            </a:r>
            <a:r>
              <a:rPr sz="1800" b="1" spc="25" dirty="0">
                <a:solidFill>
                  <a:srgbClr val="FFFFFF"/>
                </a:solidFill>
                <a:latin typeface="Arial" panose="020B0604020202090204"/>
                <a:cs typeface="Arial" panose="020B0604020202090204"/>
              </a:rPr>
              <a:t>PROLIFER</a:t>
            </a:r>
            <a:r>
              <a:rPr sz="1800" b="1" spc="-105" dirty="0">
                <a:solidFill>
                  <a:srgbClr val="FFFFFF"/>
                </a:solidFill>
                <a:latin typeface="Arial" panose="020B0604020202090204"/>
                <a:cs typeface="Arial" panose="020B0604020202090204"/>
              </a:rPr>
              <a:t>A</a:t>
            </a:r>
            <a:r>
              <a:rPr sz="1800" b="1" spc="30" dirty="0">
                <a:solidFill>
                  <a:srgbClr val="FFFFFF"/>
                </a:solidFill>
                <a:latin typeface="Arial" panose="020B0604020202090204"/>
                <a:cs typeface="Arial" panose="020B0604020202090204"/>
              </a:rPr>
              <a:t>TING  FRO</a:t>
            </a:r>
            <a:r>
              <a:rPr sz="1800" b="1" dirty="0">
                <a:solidFill>
                  <a:srgbClr val="FFFFFF"/>
                </a:solidFill>
                <a:latin typeface="Arial" panose="020B0604020202090204"/>
                <a:cs typeface="Arial" panose="020B0604020202090204"/>
              </a:rPr>
              <a:t>M	A	</a:t>
            </a:r>
            <a:r>
              <a:rPr sz="1800" b="1" spc="30" dirty="0">
                <a:solidFill>
                  <a:srgbClr val="FFFFFF"/>
                </a:solidFill>
                <a:latin typeface="Arial" panose="020B0604020202090204"/>
                <a:cs typeface="Arial" panose="020B0604020202090204"/>
              </a:rPr>
              <a:t>LARG</a:t>
            </a:r>
            <a:r>
              <a:rPr sz="1800" b="1" dirty="0">
                <a:solidFill>
                  <a:srgbClr val="FFFFFF"/>
                </a:solidFill>
                <a:latin typeface="Arial" panose="020B0604020202090204"/>
                <a:cs typeface="Arial" panose="020B0604020202090204"/>
              </a:rPr>
              <a:t>E	</a:t>
            </a:r>
            <a:r>
              <a:rPr sz="1800" b="1" spc="25" dirty="0">
                <a:solidFill>
                  <a:srgbClr val="FFFFFF"/>
                </a:solidFill>
                <a:latin typeface="Arial" panose="020B0604020202090204"/>
                <a:cs typeface="Arial" panose="020B0604020202090204"/>
              </a:rPr>
              <a:t>CARIOUS</a:t>
            </a:r>
            <a:endParaRPr sz="1800">
              <a:latin typeface="Arial" panose="020B0604020202090204"/>
              <a:cs typeface="Arial" panose="020B0604020202090204"/>
            </a:endParaRPr>
          </a:p>
          <a:p>
            <a:pPr marL="887730">
              <a:lnSpc>
                <a:spcPts val="1860"/>
              </a:lnSpc>
            </a:pPr>
            <a:r>
              <a:rPr sz="1800" b="1" spc="30" dirty="0">
                <a:solidFill>
                  <a:srgbClr val="FFFFFF"/>
                </a:solidFill>
                <a:latin typeface="Arial" panose="020B0604020202090204"/>
                <a:cs typeface="Arial" panose="020B0604020202090204"/>
              </a:rPr>
              <a:t>EXPOSURE.</a:t>
            </a:r>
            <a:endParaRPr sz="1800">
              <a:latin typeface="Arial" panose="020B0604020202090204"/>
              <a:cs typeface="Arial" panose="020B0604020202090204"/>
            </a:endParaRPr>
          </a:p>
        </p:txBody>
      </p:sp>
      <p:sp>
        <p:nvSpPr>
          <p:cNvPr id="11" name="object 11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375"/>
              </a:lnSpc>
            </a:pPr>
            <a:fld id="{81D60167-4931-47E6-BA6A-407CBD079E47}" type="slidenum">
              <a:rPr spc="-40" dirty="0"/>
            </a:fld>
            <a:endParaRPr spc="-40" dirty="0"/>
          </a:p>
        </p:txBody>
      </p: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4903367" y="1633220"/>
            <a:ext cx="3529329" cy="939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ctr">
              <a:lnSpc>
                <a:spcPct val="100000"/>
              </a:lnSpc>
              <a:spcBef>
                <a:spcPts val="100"/>
              </a:spcBef>
              <a:tabLst>
                <a:tab pos="952500" algn="l"/>
                <a:tab pos="1401445" algn="l"/>
                <a:tab pos="2379345" algn="l"/>
                <a:tab pos="2602865" algn="l"/>
              </a:tabLst>
            </a:pPr>
            <a:r>
              <a:rPr sz="2000" spc="30" dirty="0">
                <a:solidFill>
                  <a:srgbClr val="FFFFFF"/>
                </a:solidFill>
                <a:latin typeface="Arial" panose="020B0604020202090204"/>
                <a:cs typeface="Arial" panose="020B0604020202090204"/>
              </a:rPr>
              <a:t>SUR</a:t>
            </a:r>
            <a:r>
              <a:rPr sz="2000" spc="-80" dirty="0">
                <a:solidFill>
                  <a:srgbClr val="FFFFFF"/>
                </a:solidFill>
                <a:latin typeface="Arial" panose="020B0604020202090204"/>
                <a:cs typeface="Arial" panose="020B0604020202090204"/>
              </a:rPr>
              <a:t>F</a:t>
            </a:r>
            <a:r>
              <a:rPr sz="2000" spc="25" dirty="0">
                <a:solidFill>
                  <a:srgbClr val="FFFFFF"/>
                </a:solidFill>
                <a:latin typeface="Arial" panose="020B0604020202090204"/>
                <a:cs typeface="Arial" panose="020B0604020202090204"/>
              </a:rPr>
              <a:t>AC</a:t>
            </a:r>
            <a:r>
              <a:rPr sz="2000" dirty="0">
                <a:solidFill>
                  <a:srgbClr val="FFFFFF"/>
                </a:solidFill>
                <a:latin typeface="Arial" panose="020B0604020202090204"/>
                <a:cs typeface="Arial" panose="020B0604020202090204"/>
              </a:rPr>
              <a:t>E	</a:t>
            </a:r>
            <a:r>
              <a:rPr sz="2000" spc="25" dirty="0">
                <a:solidFill>
                  <a:srgbClr val="FFFFFF"/>
                </a:solidFill>
                <a:latin typeface="Arial" panose="020B0604020202090204"/>
                <a:cs typeface="Arial" panose="020B0604020202090204"/>
              </a:rPr>
              <a:t>BLEED</a:t>
            </a:r>
            <a:r>
              <a:rPr sz="2000" dirty="0">
                <a:solidFill>
                  <a:srgbClr val="FFFFFF"/>
                </a:solidFill>
                <a:latin typeface="Arial" panose="020B0604020202090204"/>
                <a:cs typeface="Arial" panose="020B0604020202090204"/>
              </a:rPr>
              <a:t>S	</a:t>
            </a:r>
            <a:r>
              <a:rPr sz="2000" spc="30" dirty="0">
                <a:solidFill>
                  <a:srgbClr val="FFFFFF"/>
                </a:solidFill>
                <a:latin typeface="Arial" panose="020B0604020202090204"/>
                <a:cs typeface="Arial" panose="020B0604020202090204"/>
              </a:rPr>
              <a:t>EASI</a:t>
            </a:r>
            <a:r>
              <a:rPr sz="2000" spc="-155" dirty="0">
                <a:solidFill>
                  <a:srgbClr val="FFFFFF"/>
                </a:solidFill>
                <a:latin typeface="Arial" panose="020B0604020202090204"/>
                <a:cs typeface="Arial" panose="020B0604020202090204"/>
              </a:rPr>
              <a:t>L</a:t>
            </a:r>
            <a:r>
              <a:rPr sz="2000" dirty="0">
                <a:solidFill>
                  <a:srgbClr val="FFFFFF"/>
                </a:solidFill>
                <a:latin typeface="Arial" panose="020B0604020202090204"/>
                <a:cs typeface="Arial" panose="020B0604020202090204"/>
              </a:rPr>
              <a:t>Y  </a:t>
            </a:r>
            <a:r>
              <a:rPr sz="2000" spc="20" dirty="0">
                <a:solidFill>
                  <a:srgbClr val="FFFFFF"/>
                </a:solidFill>
                <a:latin typeface="Arial" panose="020B0604020202090204"/>
                <a:cs typeface="Arial" panose="020B0604020202090204"/>
              </a:rPr>
              <a:t>WHEN	TOUCHED	</a:t>
            </a:r>
            <a:r>
              <a:rPr sz="2000" spc="30" dirty="0">
                <a:solidFill>
                  <a:srgbClr val="FFFFFF"/>
                </a:solidFill>
                <a:latin typeface="Arial" panose="020B0604020202090204"/>
                <a:cs typeface="Arial" panose="020B0604020202090204"/>
              </a:rPr>
              <a:t>OR</a:t>
            </a:r>
            <a:endParaRPr sz="2000">
              <a:latin typeface="Arial" panose="020B0604020202090204"/>
              <a:cs typeface="Arial" panose="020B0604020202090204"/>
            </a:endParaRPr>
          </a:p>
          <a:p>
            <a:pPr marL="3810" algn="ctr">
              <a:lnSpc>
                <a:spcPct val="100000"/>
              </a:lnSpc>
            </a:pPr>
            <a:r>
              <a:rPr sz="2000" spc="30" dirty="0">
                <a:solidFill>
                  <a:srgbClr val="FFFFFF"/>
                </a:solidFill>
                <a:latin typeface="Arial" panose="020B0604020202090204"/>
                <a:cs typeface="Arial" panose="020B0604020202090204"/>
              </a:rPr>
              <a:t>PROBED.</a:t>
            </a:r>
            <a:endParaRPr sz="2000">
              <a:latin typeface="Arial" panose="020B0604020202090204"/>
              <a:cs typeface="Arial" panose="020B0604020202090204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4964307" y="3004820"/>
            <a:ext cx="3413125" cy="635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238125">
              <a:lnSpc>
                <a:spcPct val="100000"/>
              </a:lnSpc>
              <a:spcBef>
                <a:spcPts val="100"/>
              </a:spcBef>
              <a:tabLst>
                <a:tab pos="1294130" algn="l"/>
                <a:tab pos="2439035" algn="l"/>
              </a:tabLst>
            </a:pPr>
            <a:r>
              <a:rPr sz="2000" b="1" spc="20" dirty="0">
                <a:solidFill>
                  <a:srgbClr val="FFFFFF"/>
                </a:solidFill>
                <a:latin typeface="Arial" panose="020B0604020202090204"/>
                <a:cs typeface="Arial" panose="020B0604020202090204"/>
              </a:rPr>
              <a:t>LESS</a:t>
            </a:r>
            <a:r>
              <a:rPr sz="2000" b="1" spc="65" dirty="0">
                <a:solidFill>
                  <a:srgbClr val="FFFFFF"/>
                </a:solidFill>
                <a:latin typeface="Arial" panose="020B0604020202090204"/>
                <a:cs typeface="Arial" panose="020B0604020202090204"/>
              </a:rPr>
              <a:t> </a:t>
            </a:r>
            <a:r>
              <a:rPr sz="2000" b="1" spc="20" dirty="0">
                <a:solidFill>
                  <a:srgbClr val="FFFFFF"/>
                </a:solidFill>
                <a:latin typeface="Arial" panose="020B0604020202090204"/>
                <a:cs typeface="Arial" panose="020B0604020202090204"/>
              </a:rPr>
              <a:t>SENSTIVE	</a:t>
            </a:r>
            <a:r>
              <a:rPr sz="2000" b="1" spc="30" dirty="0">
                <a:solidFill>
                  <a:srgbClr val="FFFFFF"/>
                </a:solidFill>
                <a:latin typeface="Arial" panose="020B0604020202090204"/>
                <a:cs typeface="Arial" panose="020B0604020202090204"/>
              </a:rPr>
              <a:t>THAN </a:t>
            </a:r>
            <a:r>
              <a:rPr sz="2000" b="1" spc="35" dirty="0">
                <a:solidFill>
                  <a:srgbClr val="FFFFFF"/>
                </a:solidFill>
                <a:latin typeface="Arial" panose="020B0604020202090204"/>
                <a:cs typeface="Arial" panose="020B0604020202090204"/>
              </a:rPr>
              <a:t> </a:t>
            </a:r>
            <a:r>
              <a:rPr sz="2000" b="1" spc="25" dirty="0">
                <a:solidFill>
                  <a:srgbClr val="FFFFFF"/>
                </a:solidFill>
                <a:latin typeface="Arial" panose="020B0604020202090204"/>
                <a:cs typeface="Arial" panose="020B0604020202090204"/>
              </a:rPr>
              <a:t>NORMAL	</a:t>
            </a:r>
            <a:r>
              <a:rPr sz="2000" b="1" dirty="0">
                <a:solidFill>
                  <a:srgbClr val="FFFFFF"/>
                </a:solidFill>
                <a:latin typeface="Arial" panose="020B0604020202090204"/>
                <a:cs typeface="Arial" panose="020B0604020202090204"/>
              </a:rPr>
              <a:t>PULPAL</a:t>
            </a:r>
            <a:r>
              <a:rPr sz="2000" b="1" spc="-75" dirty="0">
                <a:solidFill>
                  <a:srgbClr val="FFFFFF"/>
                </a:solidFill>
                <a:latin typeface="Arial" panose="020B0604020202090204"/>
                <a:cs typeface="Arial" panose="020B0604020202090204"/>
              </a:rPr>
              <a:t> </a:t>
            </a:r>
            <a:r>
              <a:rPr sz="2000" b="1" spc="30" dirty="0">
                <a:solidFill>
                  <a:srgbClr val="FFFFFF"/>
                </a:solidFill>
                <a:latin typeface="Arial" panose="020B0604020202090204"/>
                <a:cs typeface="Arial" panose="020B0604020202090204"/>
              </a:rPr>
              <a:t>TISSUE.</a:t>
            </a:r>
            <a:endParaRPr sz="2000">
              <a:latin typeface="Arial" panose="020B0604020202090204"/>
              <a:cs typeface="Arial" panose="020B0604020202090204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4854643" y="4071620"/>
            <a:ext cx="3632835" cy="635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  <a:tabLst>
                <a:tab pos="2286635" algn="l"/>
              </a:tabLst>
            </a:pPr>
            <a:r>
              <a:rPr sz="2000" b="1" spc="20" dirty="0">
                <a:solidFill>
                  <a:srgbClr val="FFFFFF"/>
                </a:solidFill>
                <a:latin typeface="Arial" panose="020B0604020202090204"/>
                <a:cs typeface="Arial" panose="020B0604020202090204"/>
              </a:rPr>
              <a:t>MORE</a:t>
            </a:r>
            <a:r>
              <a:rPr sz="2000" b="1" spc="65" dirty="0">
                <a:solidFill>
                  <a:srgbClr val="FFFFFF"/>
                </a:solidFill>
                <a:latin typeface="Arial" panose="020B0604020202090204"/>
                <a:cs typeface="Arial" panose="020B0604020202090204"/>
              </a:rPr>
              <a:t> </a:t>
            </a:r>
            <a:r>
              <a:rPr sz="2000" b="1" spc="25" dirty="0">
                <a:solidFill>
                  <a:srgbClr val="FFFFFF"/>
                </a:solidFill>
                <a:latin typeface="Arial" panose="020B0604020202090204"/>
                <a:cs typeface="Arial" panose="020B0604020202090204"/>
              </a:rPr>
              <a:t>SENSTIVE	</a:t>
            </a:r>
            <a:r>
              <a:rPr sz="2000" b="1" spc="30" dirty="0">
                <a:solidFill>
                  <a:srgbClr val="FFFFFF"/>
                </a:solidFill>
                <a:latin typeface="Arial" panose="020B0604020202090204"/>
                <a:cs typeface="Arial" panose="020B0604020202090204"/>
              </a:rPr>
              <a:t>THAN</a:t>
            </a:r>
            <a:endParaRPr sz="2000">
              <a:latin typeface="Arial" panose="020B0604020202090204"/>
              <a:cs typeface="Arial" panose="020B0604020202090204"/>
            </a:endParaRPr>
          </a:p>
          <a:p>
            <a:pPr algn="ctr">
              <a:lnSpc>
                <a:spcPct val="100000"/>
              </a:lnSpc>
              <a:tabLst>
                <a:tab pos="1281430" algn="l"/>
              </a:tabLst>
            </a:pPr>
            <a:r>
              <a:rPr sz="2000" b="1" spc="25" dirty="0">
                <a:solidFill>
                  <a:srgbClr val="FFFFFF"/>
                </a:solidFill>
                <a:latin typeface="Arial" panose="020B0604020202090204"/>
                <a:cs typeface="Arial" panose="020B0604020202090204"/>
              </a:rPr>
              <a:t>NORMAL	</a:t>
            </a:r>
            <a:r>
              <a:rPr sz="2000" b="1" spc="5" dirty="0">
                <a:solidFill>
                  <a:srgbClr val="FFFFFF"/>
                </a:solidFill>
                <a:latin typeface="Arial" panose="020B0604020202090204"/>
                <a:cs typeface="Arial" panose="020B0604020202090204"/>
              </a:rPr>
              <a:t>GINGIVAL</a:t>
            </a:r>
            <a:r>
              <a:rPr sz="2000" b="1" spc="-40" dirty="0">
                <a:solidFill>
                  <a:srgbClr val="FFFFFF"/>
                </a:solidFill>
                <a:latin typeface="Arial" panose="020B0604020202090204"/>
                <a:cs typeface="Arial" panose="020B0604020202090204"/>
              </a:rPr>
              <a:t> </a:t>
            </a:r>
            <a:r>
              <a:rPr sz="2000" b="1" spc="30" dirty="0">
                <a:solidFill>
                  <a:srgbClr val="FFFFFF"/>
                </a:solidFill>
                <a:latin typeface="Arial" panose="020B0604020202090204"/>
                <a:cs typeface="Arial" panose="020B0604020202090204"/>
              </a:rPr>
              <a:t>TISSUE.</a:t>
            </a:r>
            <a:endParaRPr sz="2000">
              <a:latin typeface="Arial" panose="020B0604020202090204"/>
              <a:cs typeface="Arial" panose="020B0604020202090204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716280"/>
          </a:xfrm>
          <a:prstGeom prst="rect">
            <a:avLst/>
          </a:prstGeom>
          <a:solidFill>
            <a:srgbClr val="828287"/>
          </a:solidFill>
          <a:ln w="45719">
            <a:solidFill>
              <a:srgbClr val="FFFFFF"/>
            </a:solidFill>
          </a:ln>
        </p:spPr>
        <p:txBody>
          <a:bodyPr vert="horz" wrap="square" lIns="0" tIns="113664" rIns="0" bIns="0" rtlCol="0">
            <a:spAutoFit/>
          </a:bodyPr>
          <a:lstStyle/>
          <a:p>
            <a:pPr marL="4445" algn="ctr">
              <a:lnSpc>
                <a:spcPct val="100000"/>
              </a:lnSpc>
              <a:spcBef>
                <a:spcPts val="895"/>
              </a:spcBef>
            </a:pPr>
            <a:r>
              <a:rPr sz="3200" spc="-5" dirty="0">
                <a:latin typeface="Arial" panose="020B0604020202090204"/>
                <a:cs typeface="Arial" panose="020B0604020202090204"/>
              </a:rPr>
              <a:t>DIAGNOSIS</a:t>
            </a:r>
            <a:endParaRPr sz="3200">
              <a:latin typeface="Arial" panose="020B0604020202090204"/>
              <a:cs typeface="Arial" panose="020B0604020202090204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457200" y="1600200"/>
            <a:ext cx="8229600" cy="4526280"/>
          </a:xfrm>
          <a:custGeom>
            <a:avLst/>
            <a:gdLst/>
            <a:ahLst/>
            <a:cxnLst/>
            <a:rect l="l" t="t" r="r" b="b"/>
            <a:pathLst>
              <a:path w="8229600" h="4526280">
                <a:moveTo>
                  <a:pt x="8229598" y="0"/>
                </a:moveTo>
                <a:lnTo>
                  <a:pt x="0" y="0"/>
                </a:lnTo>
                <a:lnTo>
                  <a:pt x="0" y="4525962"/>
                </a:lnTo>
                <a:lnTo>
                  <a:pt x="8229598" y="4525962"/>
                </a:lnTo>
                <a:lnTo>
                  <a:pt x="8229598" y="0"/>
                </a:lnTo>
                <a:close/>
              </a:path>
            </a:pathLst>
          </a:custGeom>
          <a:solidFill>
            <a:srgbClr val="82828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 txBox="1"/>
          <p:nvPr/>
        </p:nvSpPr>
        <p:spPr>
          <a:xfrm>
            <a:off x="926141" y="1557020"/>
            <a:ext cx="7297420" cy="2311400"/>
          </a:xfrm>
          <a:prstGeom prst="rect">
            <a:avLst/>
          </a:prstGeom>
        </p:spPr>
        <p:txBody>
          <a:bodyPr vert="horz" wrap="square" lIns="0" tIns="889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700"/>
              </a:spcBef>
              <a:tabLst>
                <a:tab pos="751205" algn="l"/>
                <a:tab pos="1138555" algn="l"/>
              </a:tabLst>
            </a:pPr>
            <a:r>
              <a:rPr sz="2000" b="1" spc="-20" dirty="0">
                <a:solidFill>
                  <a:srgbClr val="FFFFFF"/>
                </a:solidFill>
                <a:latin typeface="Arial" panose="020B0604020202090204"/>
                <a:cs typeface="Arial" panose="020B0604020202090204"/>
              </a:rPr>
              <a:t>PAIN	</a:t>
            </a:r>
            <a:r>
              <a:rPr sz="2000" b="1" spc="10" dirty="0">
                <a:solidFill>
                  <a:srgbClr val="FFFFFF"/>
                </a:solidFill>
                <a:latin typeface="Arial" panose="020B0604020202090204"/>
                <a:cs typeface="Arial" panose="020B0604020202090204"/>
              </a:rPr>
              <a:t>IS	</a:t>
            </a:r>
            <a:r>
              <a:rPr sz="2000" b="1" spc="-10" dirty="0">
                <a:solidFill>
                  <a:srgbClr val="FFFFFF"/>
                </a:solidFill>
                <a:latin typeface="Arial" panose="020B0604020202090204"/>
                <a:cs typeface="Arial" panose="020B0604020202090204"/>
              </a:rPr>
              <a:t>ABSENT.</a:t>
            </a:r>
            <a:endParaRPr sz="2000">
              <a:latin typeface="Arial" panose="020B0604020202090204"/>
              <a:cs typeface="Arial" panose="020B0604020202090204"/>
            </a:endParaRPr>
          </a:p>
          <a:p>
            <a:pPr algn="ctr">
              <a:lnSpc>
                <a:spcPct val="100000"/>
              </a:lnSpc>
              <a:spcBef>
                <a:spcPts val="600"/>
              </a:spcBef>
              <a:tabLst>
                <a:tab pos="4137660" algn="l"/>
                <a:tab pos="5615940" algn="l"/>
                <a:tab pos="6012180" algn="l"/>
              </a:tabLst>
            </a:pPr>
            <a:r>
              <a:rPr sz="2000" b="1" spc="10" dirty="0">
                <a:solidFill>
                  <a:srgbClr val="FFFFFF"/>
                </a:solidFill>
                <a:latin typeface="Arial" panose="020B0604020202090204"/>
                <a:cs typeface="Arial" panose="020B0604020202090204"/>
              </a:rPr>
              <a:t>PERIAPICALLY</a:t>
            </a:r>
            <a:r>
              <a:rPr sz="2000" b="1" spc="40" dirty="0">
                <a:solidFill>
                  <a:srgbClr val="FFFFFF"/>
                </a:solidFill>
                <a:latin typeface="Arial" panose="020B0604020202090204"/>
                <a:cs typeface="Arial" panose="020B0604020202090204"/>
              </a:rPr>
              <a:t> </a:t>
            </a:r>
            <a:r>
              <a:rPr sz="2000" b="1" spc="20" dirty="0">
                <a:solidFill>
                  <a:srgbClr val="FFFFFF"/>
                </a:solidFill>
                <a:latin typeface="Arial" panose="020B0604020202090204"/>
                <a:cs typeface="Arial" panose="020B0604020202090204"/>
              </a:rPr>
              <a:t>RADIOGRAPHIC	</a:t>
            </a:r>
            <a:r>
              <a:rPr sz="2000" b="1" spc="25" dirty="0">
                <a:solidFill>
                  <a:srgbClr val="FFFFFF"/>
                </a:solidFill>
                <a:latin typeface="Arial" panose="020B0604020202090204"/>
                <a:cs typeface="Arial" panose="020B0604020202090204"/>
              </a:rPr>
              <a:t>EVIDENCE	</a:t>
            </a:r>
            <a:r>
              <a:rPr sz="2000" b="1" spc="15" dirty="0">
                <a:solidFill>
                  <a:srgbClr val="FFFFFF"/>
                </a:solidFill>
                <a:latin typeface="Arial" panose="020B0604020202090204"/>
                <a:cs typeface="Arial" panose="020B0604020202090204"/>
              </a:rPr>
              <a:t>IS	</a:t>
            </a:r>
            <a:r>
              <a:rPr sz="2000" b="1" spc="30" dirty="0">
                <a:solidFill>
                  <a:srgbClr val="FFFFFF"/>
                </a:solidFill>
                <a:latin typeface="Arial" panose="020B0604020202090204"/>
                <a:cs typeface="Arial" panose="020B0604020202090204"/>
              </a:rPr>
              <a:t>LACKING.</a:t>
            </a:r>
            <a:endParaRPr sz="2000">
              <a:latin typeface="Arial" panose="020B0604020202090204"/>
              <a:cs typeface="Arial" panose="020B0604020202090204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3100">
              <a:latin typeface="Arial" panose="020B0604020202090204"/>
              <a:cs typeface="Arial" panose="020B0604020202090204"/>
            </a:endParaRPr>
          </a:p>
          <a:p>
            <a:pPr algn="ctr">
              <a:lnSpc>
                <a:spcPct val="100000"/>
              </a:lnSpc>
              <a:tabLst>
                <a:tab pos="2459355" algn="l"/>
              </a:tabLst>
            </a:pPr>
            <a:r>
              <a:rPr sz="2000" b="1" spc="20" dirty="0">
                <a:solidFill>
                  <a:srgbClr val="FFFFFF"/>
                </a:solidFill>
                <a:latin typeface="Arial" panose="020B0604020202090204"/>
                <a:cs typeface="Arial" panose="020B0604020202090204"/>
              </a:rPr>
              <a:t>DIAGNOSIS</a:t>
            </a:r>
            <a:r>
              <a:rPr sz="2000" b="1" spc="70" dirty="0">
                <a:solidFill>
                  <a:srgbClr val="FFFFFF"/>
                </a:solidFill>
                <a:latin typeface="Arial" panose="020B0604020202090204"/>
                <a:cs typeface="Arial" panose="020B0604020202090204"/>
              </a:rPr>
              <a:t> </a:t>
            </a:r>
            <a:r>
              <a:rPr sz="2000" b="1" spc="20" dirty="0">
                <a:solidFill>
                  <a:srgbClr val="FFFFFF"/>
                </a:solidFill>
                <a:latin typeface="Arial" panose="020B0604020202090204"/>
                <a:cs typeface="Arial" panose="020B0604020202090204"/>
              </a:rPr>
              <a:t>-PULP	</a:t>
            </a:r>
            <a:r>
              <a:rPr sz="2000" b="1" spc="-50" dirty="0">
                <a:solidFill>
                  <a:srgbClr val="FFFFFF"/>
                </a:solidFill>
                <a:latin typeface="Arial" panose="020B0604020202090204"/>
                <a:cs typeface="Arial" panose="020B0604020202090204"/>
              </a:rPr>
              <a:t>POLYP.</a:t>
            </a:r>
            <a:endParaRPr sz="2000">
              <a:latin typeface="Arial" panose="020B0604020202090204"/>
              <a:cs typeface="Arial" panose="020B0604020202090204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3100">
              <a:latin typeface="Arial" panose="020B0604020202090204"/>
              <a:cs typeface="Arial" panose="020B0604020202090204"/>
            </a:endParaRPr>
          </a:p>
          <a:p>
            <a:pPr marL="635" algn="ctr">
              <a:lnSpc>
                <a:spcPct val="100000"/>
              </a:lnSpc>
            </a:pPr>
            <a:r>
              <a:rPr sz="2000" b="1" spc="25" dirty="0">
                <a:solidFill>
                  <a:srgbClr val="FFFFFF"/>
                </a:solidFill>
                <a:latin typeface="Arial" panose="020B0604020202090204"/>
                <a:cs typeface="Arial" panose="020B0604020202090204"/>
              </a:rPr>
              <a:t>DIFFERENTIAL</a:t>
            </a:r>
            <a:r>
              <a:rPr sz="2000" b="1" spc="15" dirty="0">
                <a:solidFill>
                  <a:srgbClr val="FFFFFF"/>
                </a:solidFill>
                <a:latin typeface="Arial" panose="020B0604020202090204"/>
                <a:cs typeface="Arial" panose="020B0604020202090204"/>
              </a:rPr>
              <a:t> </a:t>
            </a:r>
            <a:r>
              <a:rPr sz="2000" b="1" spc="20" dirty="0">
                <a:solidFill>
                  <a:srgbClr val="FFFFFF"/>
                </a:solidFill>
                <a:latin typeface="Arial" panose="020B0604020202090204"/>
                <a:cs typeface="Arial" panose="020B0604020202090204"/>
              </a:rPr>
              <a:t>DIAGNOSIS-</a:t>
            </a:r>
            <a:r>
              <a:rPr sz="2000" b="1" spc="60" dirty="0">
                <a:solidFill>
                  <a:srgbClr val="FFFFFF"/>
                </a:solidFill>
                <a:latin typeface="Arial" panose="020B0604020202090204"/>
                <a:cs typeface="Arial" panose="020B0604020202090204"/>
              </a:rPr>
              <a:t> </a:t>
            </a:r>
            <a:r>
              <a:rPr sz="2000" b="1" spc="5" dirty="0">
                <a:solidFill>
                  <a:srgbClr val="FFFFFF"/>
                </a:solidFill>
                <a:latin typeface="Arial" panose="020B0604020202090204"/>
                <a:cs typeface="Arial" panose="020B0604020202090204"/>
              </a:rPr>
              <a:t>GINGIVAL</a:t>
            </a:r>
            <a:r>
              <a:rPr sz="2000" b="1" spc="15" dirty="0">
                <a:solidFill>
                  <a:srgbClr val="FFFFFF"/>
                </a:solidFill>
                <a:latin typeface="Arial" panose="020B0604020202090204"/>
                <a:cs typeface="Arial" panose="020B0604020202090204"/>
              </a:rPr>
              <a:t> </a:t>
            </a:r>
            <a:r>
              <a:rPr sz="2000" b="1" spc="-10" dirty="0">
                <a:solidFill>
                  <a:srgbClr val="FFFFFF"/>
                </a:solidFill>
                <a:latin typeface="Arial" panose="020B0604020202090204"/>
                <a:cs typeface="Arial" panose="020B0604020202090204"/>
              </a:rPr>
              <a:t>POLYP</a:t>
            </a:r>
            <a:endParaRPr sz="2000">
              <a:latin typeface="Arial" panose="020B0604020202090204"/>
              <a:cs typeface="Arial" panose="020B0604020202090204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375"/>
              </a:lnSpc>
            </a:pPr>
            <a:fld id="{81D60167-4931-47E6-BA6A-407CBD079E47}" type="slidenum">
              <a:rPr spc="-40" dirty="0"/>
            </a:fld>
            <a:endParaRPr spc="-4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868680"/>
          </a:xfrm>
          <a:prstGeom prst="rect">
            <a:avLst/>
          </a:prstGeom>
          <a:solidFill>
            <a:srgbClr val="828287"/>
          </a:solidFill>
          <a:ln w="45719">
            <a:solidFill>
              <a:srgbClr val="FFFFFF"/>
            </a:solidFill>
          </a:ln>
        </p:spPr>
        <p:txBody>
          <a:bodyPr vert="horz" wrap="square" lIns="0" tIns="189865" rIns="0" bIns="0" rtlCol="0">
            <a:spAutoFit/>
          </a:bodyPr>
          <a:lstStyle/>
          <a:p>
            <a:pPr marL="5080" algn="ctr">
              <a:lnSpc>
                <a:spcPct val="100000"/>
              </a:lnSpc>
              <a:spcBef>
                <a:spcPts val="1495"/>
              </a:spcBef>
            </a:pPr>
            <a:r>
              <a:rPr sz="3200" spc="-30" dirty="0">
                <a:latin typeface="Arial" panose="020B0604020202090204"/>
                <a:cs typeface="Arial" panose="020B0604020202090204"/>
              </a:rPr>
              <a:t>TREATMENT</a:t>
            </a:r>
            <a:endParaRPr sz="3200">
              <a:latin typeface="Arial" panose="020B0604020202090204"/>
              <a:cs typeface="Arial" panose="020B0604020202090204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375"/>
              </a:lnSpc>
            </a:pPr>
            <a:fld id="{81D60167-4931-47E6-BA6A-407CBD079E47}" type="slidenum">
              <a:rPr spc="-40" dirty="0"/>
            </a:fld>
            <a:endParaRPr spc="-40" dirty="0"/>
          </a:p>
        </p:txBody>
      </p:sp>
      <p:sp>
        <p:nvSpPr>
          <p:cNvPr id="3" name="object 3"/>
          <p:cNvSpPr txBox="1"/>
          <p:nvPr/>
        </p:nvSpPr>
        <p:spPr>
          <a:xfrm>
            <a:off x="3784631" y="2509520"/>
            <a:ext cx="3086100" cy="330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b="1" spc="25" dirty="0">
                <a:solidFill>
                  <a:srgbClr val="FFFFFF"/>
                </a:solidFill>
                <a:latin typeface="Arial" panose="020B0604020202090204"/>
                <a:cs typeface="Arial" panose="020B0604020202090204"/>
              </a:rPr>
              <a:t>ENDODONTIC</a:t>
            </a:r>
            <a:r>
              <a:rPr sz="2000" b="1" spc="-10" dirty="0">
                <a:solidFill>
                  <a:srgbClr val="FFFFFF"/>
                </a:solidFill>
                <a:latin typeface="Arial" panose="020B0604020202090204"/>
                <a:cs typeface="Arial" panose="020B0604020202090204"/>
              </a:rPr>
              <a:t> </a:t>
            </a:r>
            <a:r>
              <a:rPr sz="2000" b="1" spc="30" dirty="0">
                <a:solidFill>
                  <a:srgbClr val="FFFFFF"/>
                </a:solidFill>
                <a:latin typeface="Arial" panose="020B0604020202090204"/>
                <a:cs typeface="Arial" panose="020B0604020202090204"/>
              </a:rPr>
              <a:t>THERAPY</a:t>
            </a:r>
            <a:endParaRPr sz="2000">
              <a:latin typeface="Arial" panose="020B0604020202090204"/>
              <a:cs typeface="Arial" panose="020B0604020202090204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1" cstate="print"/>
          <a:stretch>
            <a:fillRect/>
          </a:stretch>
        </p:blipFill>
        <p:spPr>
          <a:xfrm>
            <a:off x="2797628" y="2202253"/>
            <a:ext cx="4023359" cy="4005071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375"/>
              </a:lnSpc>
            </a:pPr>
            <a:fld id="{81D60167-4931-47E6-BA6A-407CBD079E47}" type="slidenum">
              <a:rPr spc="-40" dirty="0"/>
            </a:fld>
            <a:endParaRPr spc="-4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1" cstate="print"/>
          <a:stretch>
            <a:fillRect/>
          </a:stretch>
        </p:blipFill>
        <p:spPr>
          <a:xfrm>
            <a:off x="2071914" y="990660"/>
            <a:ext cx="5058227" cy="5035234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375"/>
              </a:lnSpc>
            </a:pPr>
            <a:fld id="{81D60167-4931-47E6-BA6A-407CBD079E47}" type="slidenum">
              <a:rPr spc="-40" dirty="0"/>
            </a:fld>
            <a:endParaRPr spc="-4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-6349" y="937260"/>
            <a:ext cx="9156700" cy="777240"/>
            <a:chOff x="-6349" y="937260"/>
            <a:chExt cx="9156700" cy="777240"/>
          </a:xfrm>
        </p:grpSpPr>
        <p:sp>
          <p:nvSpPr>
            <p:cNvPr id="3" name="object 3"/>
            <p:cNvSpPr/>
            <p:nvPr/>
          </p:nvSpPr>
          <p:spPr>
            <a:xfrm>
              <a:off x="2514600" y="975360"/>
              <a:ext cx="4114800" cy="701040"/>
            </a:xfrm>
            <a:custGeom>
              <a:avLst/>
              <a:gdLst/>
              <a:ahLst/>
              <a:cxnLst/>
              <a:rect l="l" t="t" r="r" b="b"/>
              <a:pathLst>
                <a:path w="4114800" h="701039">
                  <a:moveTo>
                    <a:pt x="4114798" y="0"/>
                  </a:moveTo>
                  <a:lnTo>
                    <a:pt x="0" y="0"/>
                  </a:lnTo>
                  <a:lnTo>
                    <a:pt x="0" y="701039"/>
                  </a:lnTo>
                  <a:lnTo>
                    <a:pt x="4114798" y="701039"/>
                  </a:lnTo>
                  <a:lnTo>
                    <a:pt x="411479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/>
            <p:cNvSpPr/>
            <p:nvPr/>
          </p:nvSpPr>
          <p:spPr>
            <a:xfrm>
              <a:off x="2484120" y="944880"/>
              <a:ext cx="4175760" cy="762000"/>
            </a:xfrm>
            <a:custGeom>
              <a:avLst/>
              <a:gdLst/>
              <a:ahLst/>
              <a:cxnLst/>
              <a:rect l="l" t="t" r="r" b="b"/>
              <a:pathLst>
                <a:path w="4175759" h="762000">
                  <a:moveTo>
                    <a:pt x="0" y="0"/>
                  </a:moveTo>
                  <a:lnTo>
                    <a:pt x="4175758" y="0"/>
                  </a:lnTo>
                  <a:lnTo>
                    <a:pt x="4175758" y="761841"/>
                  </a:lnTo>
                  <a:lnTo>
                    <a:pt x="0" y="761841"/>
                  </a:lnTo>
                  <a:lnTo>
                    <a:pt x="0" y="0"/>
                  </a:lnTo>
                  <a:close/>
                </a:path>
              </a:pathLst>
            </a:custGeom>
            <a:ln w="15239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/>
            <p:cNvSpPr/>
            <p:nvPr/>
          </p:nvSpPr>
          <p:spPr>
            <a:xfrm>
              <a:off x="2529839" y="990600"/>
              <a:ext cx="4084320" cy="670560"/>
            </a:xfrm>
            <a:custGeom>
              <a:avLst/>
              <a:gdLst/>
              <a:ahLst/>
              <a:cxnLst/>
              <a:rect l="l" t="t" r="r" b="b"/>
              <a:pathLst>
                <a:path w="4084320" h="670560">
                  <a:moveTo>
                    <a:pt x="0" y="0"/>
                  </a:moveTo>
                  <a:lnTo>
                    <a:pt x="4084319" y="0"/>
                  </a:lnTo>
                  <a:lnTo>
                    <a:pt x="4084319" y="670400"/>
                  </a:lnTo>
                  <a:lnTo>
                    <a:pt x="0" y="670400"/>
                  </a:lnTo>
                  <a:lnTo>
                    <a:pt x="0" y="0"/>
                  </a:lnTo>
                  <a:close/>
                </a:path>
              </a:pathLst>
            </a:custGeom>
            <a:ln w="45719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2890945" y="1947545"/>
            <a:ext cx="3366135" cy="330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b="0" spc="4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DIFFERENTIAL</a:t>
            </a:r>
            <a:r>
              <a:rPr sz="2000" b="0" spc="25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000" b="0" spc="3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DIAGNOSIS</a:t>
            </a:r>
            <a:endParaRPr sz="2000">
              <a:latin typeface="Times New Roman" panose="02020503050405090304"/>
              <a:cs typeface="Times New Roman" panose="02020503050405090304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375"/>
              </a:lnSpc>
            </a:pPr>
            <a:fld id="{81D60167-4931-47E6-BA6A-407CBD079E47}" type="slidenum">
              <a:rPr spc="-40" dirty="0"/>
            </a:fld>
            <a:endParaRPr spc="-4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1" cstate="print"/>
          <a:stretch>
            <a:fillRect/>
          </a:stretch>
        </p:blipFill>
        <p:spPr>
          <a:xfrm>
            <a:off x="1654628" y="1616544"/>
            <a:ext cx="5947225" cy="4465105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375"/>
              </a:lnSpc>
            </a:pPr>
            <a:fld id="{81D60167-4931-47E6-BA6A-407CBD079E47}" type="slidenum">
              <a:rPr spc="-40" dirty="0"/>
            </a:fld>
            <a:endParaRPr spc="-4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-6349" y="937260"/>
            <a:ext cx="9156700" cy="777240"/>
            <a:chOff x="-6349" y="937260"/>
            <a:chExt cx="9156700" cy="777240"/>
          </a:xfrm>
        </p:grpSpPr>
        <p:sp>
          <p:nvSpPr>
            <p:cNvPr id="3" name="object 3"/>
            <p:cNvSpPr/>
            <p:nvPr/>
          </p:nvSpPr>
          <p:spPr>
            <a:xfrm>
              <a:off x="1547978" y="975360"/>
              <a:ext cx="5695950" cy="701040"/>
            </a:xfrm>
            <a:custGeom>
              <a:avLst/>
              <a:gdLst/>
              <a:ahLst/>
              <a:cxnLst/>
              <a:rect l="l" t="t" r="r" b="b"/>
              <a:pathLst>
                <a:path w="5695950" h="701039">
                  <a:moveTo>
                    <a:pt x="5695773" y="0"/>
                  </a:moveTo>
                  <a:lnTo>
                    <a:pt x="0" y="0"/>
                  </a:lnTo>
                  <a:lnTo>
                    <a:pt x="0" y="701039"/>
                  </a:lnTo>
                  <a:lnTo>
                    <a:pt x="5695773" y="701039"/>
                  </a:lnTo>
                  <a:lnTo>
                    <a:pt x="5695773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/>
            <p:cNvSpPr/>
            <p:nvPr/>
          </p:nvSpPr>
          <p:spPr>
            <a:xfrm>
              <a:off x="1517498" y="944880"/>
              <a:ext cx="5756910" cy="762000"/>
            </a:xfrm>
            <a:custGeom>
              <a:avLst/>
              <a:gdLst/>
              <a:ahLst/>
              <a:cxnLst/>
              <a:rect l="l" t="t" r="r" b="b"/>
              <a:pathLst>
                <a:path w="5756909" h="762000">
                  <a:moveTo>
                    <a:pt x="0" y="0"/>
                  </a:moveTo>
                  <a:lnTo>
                    <a:pt x="5756909" y="0"/>
                  </a:lnTo>
                  <a:lnTo>
                    <a:pt x="5756909" y="761841"/>
                  </a:lnTo>
                  <a:lnTo>
                    <a:pt x="0" y="761841"/>
                  </a:lnTo>
                  <a:lnTo>
                    <a:pt x="0" y="0"/>
                  </a:lnTo>
                  <a:close/>
                </a:path>
              </a:pathLst>
            </a:custGeom>
            <a:ln w="15239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/>
            <p:cNvSpPr/>
            <p:nvPr/>
          </p:nvSpPr>
          <p:spPr>
            <a:xfrm>
              <a:off x="1563218" y="990600"/>
              <a:ext cx="5665470" cy="670560"/>
            </a:xfrm>
            <a:custGeom>
              <a:avLst/>
              <a:gdLst/>
              <a:ahLst/>
              <a:cxnLst/>
              <a:rect l="l" t="t" r="r" b="b"/>
              <a:pathLst>
                <a:path w="5665470" h="670560">
                  <a:moveTo>
                    <a:pt x="0" y="0"/>
                  </a:moveTo>
                  <a:lnTo>
                    <a:pt x="5665469" y="0"/>
                  </a:lnTo>
                  <a:lnTo>
                    <a:pt x="5665469" y="670400"/>
                  </a:lnTo>
                  <a:lnTo>
                    <a:pt x="0" y="670400"/>
                  </a:lnTo>
                  <a:lnTo>
                    <a:pt x="0" y="0"/>
                  </a:lnTo>
                  <a:close/>
                </a:path>
              </a:pathLst>
            </a:custGeom>
            <a:ln w="45719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/>
          <p:cNvSpPr txBox="1"/>
          <p:nvPr/>
        </p:nvSpPr>
        <p:spPr>
          <a:xfrm>
            <a:off x="733654" y="1886584"/>
            <a:ext cx="8057515" cy="3439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59105" algn="ctr">
              <a:lnSpc>
                <a:spcPts val="2810"/>
              </a:lnSpc>
              <a:spcBef>
                <a:spcPts val="100"/>
              </a:spcBef>
            </a:pPr>
            <a:r>
              <a:rPr sz="2400" spc="11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GOLDEN</a:t>
            </a:r>
            <a:r>
              <a:rPr sz="2400" spc="3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400" spc="-2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RULE</a:t>
            </a:r>
            <a:r>
              <a:rPr sz="2400" spc="25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400" dirty="0">
                <a:solidFill>
                  <a:srgbClr val="FFFFFF"/>
                </a:solidFill>
                <a:latin typeface="Wingdings" panose="05000000000000000000"/>
                <a:cs typeface="Wingdings" panose="05000000000000000000"/>
              </a:rPr>
              <a:t></a:t>
            </a:r>
            <a:endParaRPr sz="2400">
              <a:latin typeface="Wingdings" panose="05000000000000000000"/>
              <a:cs typeface="Wingdings" panose="05000000000000000000"/>
            </a:endParaRPr>
          </a:p>
          <a:p>
            <a:pPr marL="469900" algn="ctr">
              <a:lnSpc>
                <a:spcPts val="3730"/>
              </a:lnSpc>
            </a:pPr>
            <a:r>
              <a:rPr sz="3200" spc="-35" dirty="0">
                <a:solidFill>
                  <a:srgbClr val="FFFF00"/>
                </a:solidFill>
                <a:latin typeface="Times New Roman" panose="02020503050405090304"/>
                <a:cs typeface="Times New Roman" panose="02020503050405090304"/>
              </a:rPr>
              <a:t>what</a:t>
            </a:r>
            <a:r>
              <a:rPr sz="3200" spc="55" dirty="0">
                <a:solidFill>
                  <a:srgbClr val="FFFF00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3200" spc="15" dirty="0">
                <a:solidFill>
                  <a:srgbClr val="FFFF00"/>
                </a:solidFill>
                <a:latin typeface="Times New Roman" panose="02020503050405090304"/>
                <a:cs typeface="Times New Roman" panose="02020503050405090304"/>
              </a:rPr>
              <a:t>the</a:t>
            </a:r>
            <a:r>
              <a:rPr sz="3200" spc="55" dirty="0">
                <a:solidFill>
                  <a:srgbClr val="FFFF00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3200" spc="-5" dirty="0">
                <a:solidFill>
                  <a:srgbClr val="FFFF00"/>
                </a:solidFill>
                <a:latin typeface="Times New Roman" panose="02020503050405090304"/>
                <a:cs typeface="Times New Roman" panose="02020503050405090304"/>
              </a:rPr>
              <a:t>patient</a:t>
            </a:r>
            <a:r>
              <a:rPr sz="3200" spc="55" dirty="0">
                <a:solidFill>
                  <a:srgbClr val="FFFF00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3200" spc="-25" dirty="0">
                <a:solidFill>
                  <a:srgbClr val="FFFF00"/>
                </a:solidFill>
                <a:latin typeface="Times New Roman" panose="02020503050405090304"/>
                <a:cs typeface="Times New Roman" panose="02020503050405090304"/>
              </a:rPr>
              <a:t>needs</a:t>
            </a:r>
            <a:r>
              <a:rPr sz="3200" spc="55" dirty="0">
                <a:solidFill>
                  <a:srgbClr val="FFFF00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3200" spc="15" dirty="0">
                <a:solidFill>
                  <a:srgbClr val="FFFF00"/>
                </a:solidFill>
                <a:latin typeface="Times New Roman" panose="02020503050405090304"/>
                <a:cs typeface="Times New Roman" panose="02020503050405090304"/>
              </a:rPr>
              <a:t>most</a:t>
            </a:r>
            <a:r>
              <a:rPr sz="3200" spc="55" dirty="0">
                <a:solidFill>
                  <a:srgbClr val="FFFF00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3200" spc="-105" dirty="0">
                <a:solidFill>
                  <a:srgbClr val="FFFF00"/>
                </a:solidFill>
                <a:latin typeface="Times New Roman" panose="02020503050405090304"/>
                <a:cs typeface="Times New Roman" panose="02020503050405090304"/>
              </a:rPr>
              <a:t>is</a:t>
            </a:r>
            <a:r>
              <a:rPr sz="3200" spc="55" dirty="0">
                <a:solidFill>
                  <a:srgbClr val="FFFF00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3200" spc="20" dirty="0">
                <a:solidFill>
                  <a:srgbClr val="FFFF00"/>
                </a:solidFill>
                <a:latin typeface="Times New Roman" panose="02020503050405090304"/>
                <a:cs typeface="Times New Roman" panose="02020503050405090304"/>
              </a:rPr>
              <a:t>performed</a:t>
            </a:r>
            <a:r>
              <a:rPr sz="3200" spc="55" dirty="0">
                <a:solidFill>
                  <a:srgbClr val="FFFF00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3200" spc="-25" dirty="0">
                <a:solidFill>
                  <a:srgbClr val="FFFF00"/>
                </a:solidFill>
                <a:latin typeface="Times New Roman" panose="02020503050405090304"/>
                <a:cs typeface="Times New Roman" panose="02020503050405090304"/>
              </a:rPr>
              <a:t>first.</a:t>
            </a:r>
            <a:endParaRPr sz="3200">
              <a:latin typeface="Times New Roman" panose="02020503050405090304"/>
              <a:cs typeface="Times New Roman" panose="02020503050405090304"/>
            </a:endParaRPr>
          </a:p>
          <a:p>
            <a:pPr marL="12700">
              <a:lnSpc>
                <a:spcPts val="2840"/>
              </a:lnSpc>
            </a:pPr>
            <a:r>
              <a:rPr sz="2400" spc="-5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Treatment</a:t>
            </a:r>
            <a:r>
              <a:rPr sz="2400" spc="4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400" spc="-25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plan</a:t>
            </a:r>
            <a:r>
              <a:rPr sz="2400" spc="4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400" spc="-3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sequence:</a:t>
            </a:r>
            <a:endParaRPr sz="2400">
              <a:latin typeface="Times New Roman" panose="02020503050405090304"/>
              <a:cs typeface="Times New Roman" panose="02020503050405090304"/>
            </a:endParaRPr>
          </a:p>
          <a:p>
            <a:pPr marL="12700" marR="5721985">
              <a:lnSpc>
                <a:spcPct val="122000"/>
              </a:lnSpc>
            </a:pPr>
            <a:r>
              <a:rPr sz="2400" spc="-25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Urgent</a:t>
            </a:r>
            <a:r>
              <a:rPr sz="2400" spc="-1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400" spc="-35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phase </a:t>
            </a:r>
            <a:r>
              <a:rPr sz="2400" spc="-3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400" spc="-15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Control</a:t>
            </a:r>
            <a:r>
              <a:rPr sz="2400" spc="-1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400" spc="-35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phase </a:t>
            </a:r>
            <a:r>
              <a:rPr sz="2400" spc="-3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400" spc="-65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Reevaluation</a:t>
            </a:r>
            <a:r>
              <a:rPr sz="2400" spc="-55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400" spc="-35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phase </a:t>
            </a:r>
            <a:r>
              <a:rPr sz="2400" spc="-585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400" spc="-55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Definitive</a:t>
            </a:r>
            <a:r>
              <a:rPr sz="2400" spc="-1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400" spc="-35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phase </a:t>
            </a:r>
            <a:r>
              <a:rPr sz="2400" spc="-3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400" spc="-4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maintenance</a:t>
            </a:r>
            <a:r>
              <a:rPr sz="2400" spc="-3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400" spc="-35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phase</a:t>
            </a:r>
            <a:endParaRPr sz="2400">
              <a:latin typeface="Times New Roman" panose="02020503050405090304"/>
              <a:cs typeface="Times New Roman" panose="02020503050405090304"/>
            </a:endParaRPr>
          </a:p>
        </p:txBody>
      </p:sp>
      <p:sp>
        <p:nvSpPr>
          <p:cNvPr id="8" name="object 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375"/>
              </a:lnSpc>
            </a:pPr>
            <a:fld id="{81D60167-4931-47E6-BA6A-407CBD079E47}" type="slidenum">
              <a:rPr spc="-40" dirty="0"/>
            </a:fld>
            <a:endParaRPr spc="-40" dirty="0"/>
          </a:p>
        </p:txBody>
      </p: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1864843" y="1069340"/>
            <a:ext cx="5067300" cy="513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spc="50" dirty="0"/>
              <a:t>TREATMENT</a:t>
            </a:r>
            <a:r>
              <a:rPr sz="3200" spc="-45" dirty="0"/>
              <a:t> </a:t>
            </a:r>
            <a:r>
              <a:rPr sz="3200" spc="85" dirty="0"/>
              <a:t>PLANNING</a:t>
            </a:r>
            <a:endParaRPr sz="320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313180" y="393961"/>
            <a:ext cx="5094605" cy="4838700"/>
          </a:xfrm>
          <a:prstGeom prst="rect">
            <a:avLst/>
          </a:prstGeom>
        </p:spPr>
        <p:txBody>
          <a:bodyPr vert="horz" wrap="square" lIns="0" tIns="1574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40"/>
              </a:spcBef>
            </a:pPr>
            <a:r>
              <a:rPr sz="2800" spc="-5" dirty="0">
                <a:solidFill>
                  <a:srgbClr val="FFFF00"/>
                </a:solidFill>
                <a:latin typeface="Times New Roman" panose="02020503050405090304"/>
                <a:cs typeface="Times New Roman" panose="02020503050405090304"/>
              </a:rPr>
              <a:t>Urgent</a:t>
            </a:r>
            <a:r>
              <a:rPr sz="2800" spc="15" dirty="0">
                <a:solidFill>
                  <a:srgbClr val="FFFF00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800" spc="-35" dirty="0">
                <a:solidFill>
                  <a:srgbClr val="FFFF00"/>
                </a:solidFill>
                <a:latin typeface="Times New Roman" panose="02020503050405090304"/>
                <a:cs typeface="Times New Roman" panose="02020503050405090304"/>
              </a:rPr>
              <a:t>phase</a:t>
            </a:r>
            <a:r>
              <a:rPr sz="2800" spc="-35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:</a:t>
            </a:r>
            <a:endParaRPr sz="2800">
              <a:latin typeface="Times New Roman" panose="02020503050405090304"/>
              <a:cs typeface="Times New Roman" panose="02020503050405090304"/>
            </a:endParaRPr>
          </a:p>
          <a:p>
            <a:pPr marL="12700" marR="107950" indent="88900">
              <a:lnSpc>
                <a:spcPct val="119000"/>
              </a:lnSpc>
              <a:spcBef>
                <a:spcPts val="500"/>
              </a:spcBef>
            </a:pPr>
            <a:r>
              <a:rPr sz="2800" spc="-110" dirty="0">
                <a:solidFill>
                  <a:srgbClr val="E3DCCF"/>
                </a:solidFill>
                <a:latin typeface="Times New Roman" panose="02020503050405090304"/>
                <a:cs typeface="Times New Roman" panose="02020503050405090304"/>
              </a:rPr>
              <a:t>swelling,</a:t>
            </a:r>
            <a:r>
              <a:rPr sz="2800" spc="-5" dirty="0">
                <a:solidFill>
                  <a:srgbClr val="E3DCCF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800" spc="-55" dirty="0">
                <a:solidFill>
                  <a:srgbClr val="E3DCCF"/>
                </a:solidFill>
                <a:latin typeface="Times New Roman" panose="02020503050405090304"/>
                <a:cs typeface="Times New Roman" panose="02020503050405090304"/>
              </a:rPr>
              <a:t>pain,</a:t>
            </a:r>
            <a:r>
              <a:rPr sz="2800" spc="-5" dirty="0">
                <a:solidFill>
                  <a:srgbClr val="E3DCCF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800" spc="-70" dirty="0">
                <a:solidFill>
                  <a:srgbClr val="E3DCCF"/>
                </a:solidFill>
                <a:latin typeface="Times New Roman" panose="02020503050405090304"/>
                <a:cs typeface="Times New Roman" panose="02020503050405090304"/>
              </a:rPr>
              <a:t>bleeding</a:t>
            </a:r>
            <a:r>
              <a:rPr sz="2800" dirty="0">
                <a:solidFill>
                  <a:srgbClr val="E3DCCF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800" spc="15" dirty="0">
                <a:solidFill>
                  <a:srgbClr val="E3DCCF"/>
                </a:solidFill>
                <a:latin typeface="Times New Roman" panose="02020503050405090304"/>
                <a:cs typeface="Times New Roman" panose="02020503050405090304"/>
              </a:rPr>
              <a:t>or</a:t>
            </a:r>
            <a:r>
              <a:rPr sz="2800" dirty="0">
                <a:solidFill>
                  <a:srgbClr val="E3DCCF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800" spc="-40" dirty="0">
                <a:solidFill>
                  <a:srgbClr val="E3DCCF"/>
                </a:solidFill>
                <a:latin typeface="Times New Roman" panose="02020503050405090304"/>
                <a:cs typeface="Times New Roman" panose="02020503050405090304"/>
              </a:rPr>
              <a:t>infection </a:t>
            </a:r>
            <a:r>
              <a:rPr sz="2800" spc="-685" dirty="0">
                <a:solidFill>
                  <a:srgbClr val="E3DCCF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800" spc="5" dirty="0">
                <a:solidFill>
                  <a:srgbClr val="FFFF00"/>
                </a:solidFill>
                <a:latin typeface="Times New Roman" panose="02020503050405090304"/>
                <a:cs typeface="Times New Roman" panose="02020503050405090304"/>
              </a:rPr>
              <a:t>Control</a:t>
            </a:r>
            <a:r>
              <a:rPr sz="2800" spc="50" dirty="0">
                <a:solidFill>
                  <a:srgbClr val="FFFF00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800" spc="-40" dirty="0">
                <a:solidFill>
                  <a:srgbClr val="FFFF00"/>
                </a:solidFill>
                <a:latin typeface="Times New Roman" panose="02020503050405090304"/>
                <a:cs typeface="Times New Roman" panose="02020503050405090304"/>
              </a:rPr>
              <a:t>phase:</a:t>
            </a:r>
            <a:endParaRPr sz="2800">
              <a:latin typeface="Times New Roman" panose="02020503050405090304"/>
              <a:cs typeface="Times New Roman" panose="02020503050405090304"/>
            </a:endParaRPr>
          </a:p>
          <a:p>
            <a:pPr marL="12700" marR="788670">
              <a:lnSpc>
                <a:spcPct val="101000"/>
              </a:lnSpc>
              <a:spcBef>
                <a:spcPts val="1100"/>
              </a:spcBef>
            </a:pPr>
            <a:r>
              <a:rPr sz="2800" spc="-50" dirty="0">
                <a:solidFill>
                  <a:srgbClr val="E3DCCF"/>
                </a:solidFill>
                <a:latin typeface="Times New Roman" panose="02020503050405090304"/>
                <a:cs typeface="Times New Roman" panose="02020503050405090304"/>
              </a:rPr>
              <a:t>Eliminate</a:t>
            </a:r>
            <a:r>
              <a:rPr sz="2800" spc="-15" dirty="0">
                <a:solidFill>
                  <a:srgbClr val="E3DCCF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800" spc="-90" dirty="0">
                <a:solidFill>
                  <a:srgbClr val="E3DCCF"/>
                </a:solidFill>
                <a:latin typeface="Times New Roman" panose="02020503050405090304"/>
                <a:cs typeface="Times New Roman" panose="02020503050405090304"/>
              </a:rPr>
              <a:t>active</a:t>
            </a:r>
            <a:r>
              <a:rPr sz="2800" spc="-15" dirty="0">
                <a:solidFill>
                  <a:srgbClr val="E3DCCF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800" spc="-75" dirty="0">
                <a:solidFill>
                  <a:srgbClr val="E3DCCF"/>
                </a:solidFill>
                <a:latin typeface="Times New Roman" panose="02020503050405090304"/>
                <a:cs typeface="Times New Roman" panose="02020503050405090304"/>
              </a:rPr>
              <a:t>disease-</a:t>
            </a:r>
            <a:r>
              <a:rPr sz="2800" spc="-15" dirty="0">
                <a:solidFill>
                  <a:srgbClr val="E3DCCF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800" spc="-95" dirty="0">
                <a:solidFill>
                  <a:srgbClr val="E3DCCF"/>
                </a:solidFill>
                <a:latin typeface="Times New Roman" panose="02020503050405090304"/>
                <a:cs typeface="Times New Roman" panose="02020503050405090304"/>
              </a:rPr>
              <a:t>caries, </a:t>
            </a:r>
            <a:r>
              <a:rPr sz="2800" spc="-685" dirty="0">
                <a:solidFill>
                  <a:srgbClr val="E3DCCF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800" spc="-50" dirty="0">
                <a:solidFill>
                  <a:srgbClr val="E3DCCF"/>
                </a:solidFill>
                <a:latin typeface="Times New Roman" panose="02020503050405090304"/>
                <a:cs typeface="Times New Roman" panose="02020503050405090304"/>
              </a:rPr>
              <a:t>inflammation,</a:t>
            </a:r>
            <a:endParaRPr sz="2800">
              <a:latin typeface="Times New Roman" panose="02020503050405090304"/>
              <a:cs typeface="Times New Roman" panose="02020503050405090304"/>
            </a:endParaRPr>
          </a:p>
          <a:p>
            <a:pPr marL="12700" marR="663575">
              <a:lnSpc>
                <a:spcPts val="3300"/>
              </a:lnSpc>
              <a:spcBef>
                <a:spcPts val="1400"/>
              </a:spcBef>
            </a:pPr>
            <a:r>
              <a:rPr sz="2800" spc="-90" dirty="0">
                <a:solidFill>
                  <a:srgbClr val="E3DCCF"/>
                </a:solidFill>
                <a:latin typeface="Times New Roman" panose="02020503050405090304"/>
                <a:cs typeface="Times New Roman" panose="02020503050405090304"/>
              </a:rPr>
              <a:t>Remove</a:t>
            </a:r>
            <a:r>
              <a:rPr sz="2800" spc="-15" dirty="0">
                <a:solidFill>
                  <a:srgbClr val="E3DCCF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800" spc="-30" dirty="0">
                <a:solidFill>
                  <a:srgbClr val="E3DCCF"/>
                </a:solidFill>
                <a:latin typeface="Times New Roman" panose="02020503050405090304"/>
                <a:cs typeface="Times New Roman" panose="02020503050405090304"/>
              </a:rPr>
              <a:t>conditions</a:t>
            </a:r>
            <a:r>
              <a:rPr sz="2800" spc="-15" dirty="0">
                <a:solidFill>
                  <a:srgbClr val="E3DCCF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800" dirty="0">
                <a:solidFill>
                  <a:srgbClr val="E3DCCF"/>
                </a:solidFill>
                <a:latin typeface="Times New Roman" panose="02020503050405090304"/>
                <a:cs typeface="Times New Roman" panose="02020503050405090304"/>
              </a:rPr>
              <a:t>that</a:t>
            </a:r>
            <a:r>
              <a:rPr sz="2800" spc="-10" dirty="0">
                <a:solidFill>
                  <a:srgbClr val="E3DCCF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800" spc="-30" dirty="0">
                <a:solidFill>
                  <a:srgbClr val="E3DCCF"/>
                </a:solidFill>
                <a:latin typeface="Times New Roman" panose="02020503050405090304"/>
                <a:cs typeface="Times New Roman" panose="02020503050405090304"/>
              </a:rPr>
              <a:t>prevent </a:t>
            </a:r>
            <a:r>
              <a:rPr sz="2800" spc="-685" dirty="0">
                <a:solidFill>
                  <a:srgbClr val="E3DCCF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800" spc="-45" dirty="0">
                <a:solidFill>
                  <a:srgbClr val="E3DCCF"/>
                </a:solidFill>
                <a:latin typeface="Times New Roman" panose="02020503050405090304"/>
                <a:cs typeface="Times New Roman" panose="02020503050405090304"/>
              </a:rPr>
              <a:t>maintenance</a:t>
            </a:r>
            <a:endParaRPr sz="2800">
              <a:latin typeface="Times New Roman" panose="02020503050405090304"/>
              <a:cs typeface="Times New Roman" panose="02020503050405090304"/>
            </a:endParaRPr>
          </a:p>
          <a:p>
            <a:pPr marL="12700" marR="5080">
              <a:lnSpc>
                <a:spcPct val="134000"/>
              </a:lnSpc>
              <a:tabLst>
                <a:tab pos="4121785" algn="l"/>
              </a:tabLst>
            </a:pPr>
            <a:r>
              <a:rPr sz="2800" spc="125" dirty="0">
                <a:solidFill>
                  <a:srgbClr val="E3DCCF"/>
                </a:solidFill>
                <a:latin typeface="Times New Roman" panose="02020503050405090304"/>
                <a:cs typeface="Times New Roman" panose="02020503050405090304"/>
              </a:rPr>
              <a:t>E</a:t>
            </a:r>
            <a:r>
              <a:rPr sz="2800" spc="-85" dirty="0">
                <a:solidFill>
                  <a:srgbClr val="E3DCCF"/>
                </a:solidFill>
                <a:latin typeface="Times New Roman" panose="02020503050405090304"/>
                <a:cs typeface="Times New Roman" panose="02020503050405090304"/>
              </a:rPr>
              <a:t>limin</a:t>
            </a:r>
            <a:r>
              <a:rPr sz="2800" spc="-110" dirty="0">
                <a:solidFill>
                  <a:srgbClr val="E3DCCF"/>
                </a:solidFill>
                <a:latin typeface="Times New Roman" panose="02020503050405090304"/>
                <a:cs typeface="Times New Roman" panose="02020503050405090304"/>
              </a:rPr>
              <a:t>a</a:t>
            </a:r>
            <a:r>
              <a:rPr sz="2800" spc="35" dirty="0">
                <a:solidFill>
                  <a:srgbClr val="E3DCCF"/>
                </a:solidFill>
                <a:latin typeface="Times New Roman" panose="02020503050405090304"/>
                <a:cs typeface="Times New Roman" panose="02020503050405090304"/>
              </a:rPr>
              <a:t>t</a:t>
            </a:r>
            <a:r>
              <a:rPr sz="2800" spc="-80" dirty="0">
                <a:solidFill>
                  <a:srgbClr val="E3DCCF"/>
                </a:solidFill>
                <a:latin typeface="Times New Roman" panose="02020503050405090304"/>
                <a:cs typeface="Times New Roman" panose="02020503050405090304"/>
              </a:rPr>
              <a:t>e </a:t>
            </a:r>
            <a:r>
              <a:rPr sz="2800" spc="25" dirty="0">
                <a:solidFill>
                  <a:srgbClr val="E3DCCF"/>
                </a:solidFill>
                <a:latin typeface="Times New Roman" panose="02020503050405090304"/>
                <a:cs typeface="Times New Roman" panose="02020503050405090304"/>
              </a:rPr>
              <a:t>po</a:t>
            </a:r>
            <a:r>
              <a:rPr sz="2800" spc="35" dirty="0">
                <a:solidFill>
                  <a:srgbClr val="E3DCCF"/>
                </a:solidFill>
                <a:latin typeface="Times New Roman" panose="02020503050405090304"/>
                <a:cs typeface="Times New Roman" panose="02020503050405090304"/>
              </a:rPr>
              <a:t>t</a:t>
            </a:r>
            <a:r>
              <a:rPr sz="2800" spc="-80" dirty="0">
                <a:solidFill>
                  <a:srgbClr val="E3DCCF"/>
                </a:solidFill>
                <a:latin typeface="Times New Roman" panose="02020503050405090304"/>
                <a:cs typeface="Times New Roman" panose="02020503050405090304"/>
              </a:rPr>
              <a:t>e</a:t>
            </a:r>
            <a:r>
              <a:rPr sz="2800" spc="25" dirty="0">
                <a:solidFill>
                  <a:srgbClr val="E3DCCF"/>
                </a:solidFill>
                <a:latin typeface="Times New Roman" panose="02020503050405090304"/>
                <a:cs typeface="Times New Roman" panose="02020503050405090304"/>
              </a:rPr>
              <a:t>n</a:t>
            </a:r>
            <a:r>
              <a:rPr sz="2800" spc="35" dirty="0">
                <a:solidFill>
                  <a:srgbClr val="E3DCCF"/>
                </a:solidFill>
                <a:latin typeface="Times New Roman" panose="02020503050405090304"/>
                <a:cs typeface="Times New Roman" panose="02020503050405090304"/>
              </a:rPr>
              <a:t>t</a:t>
            </a:r>
            <a:r>
              <a:rPr sz="2800" spc="-125" dirty="0">
                <a:solidFill>
                  <a:srgbClr val="E3DCCF"/>
                </a:solidFill>
                <a:latin typeface="Times New Roman" panose="02020503050405090304"/>
                <a:cs typeface="Times New Roman" panose="02020503050405090304"/>
              </a:rPr>
              <a:t>ia</a:t>
            </a:r>
            <a:r>
              <a:rPr sz="2800" spc="-140" dirty="0">
                <a:solidFill>
                  <a:srgbClr val="E3DCCF"/>
                </a:solidFill>
                <a:latin typeface="Times New Roman" panose="02020503050405090304"/>
                <a:cs typeface="Times New Roman" panose="02020503050405090304"/>
              </a:rPr>
              <a:t>l </a:t>
            </a:r>
            <a:r>
              <a:rPr sz="2800" spc="-80" dirty="0">
                <a:solidFill>
                  <a:srgbClr val="E3DCCF"/>
                </a:solidFill>
                <a:latin typeface="Times New Roman" panose="02020503050405090304"/>
                <a:cs typeface="Times New Roman" panose="02020503050405090304"/>
              </a:rPr>
              <a:t>c</a:t>
            </a:r>
            <a:r>
              <a:rPr sz="2800" spc="-110" dirty="0">
                <a:solidFill>
                  <a:srgbClr val="E3DCCF"/>
                </a:solidFill>
                <a:latin typeface="Times New Roman" panose="02020503050405090304"/>
                <a:cs typeface="Times New Roman" panose="02020503050405090304"/>
              </a:rPr>
              <a:t>a</a:t>
            </a:r>
            <a:r>
              <a:rPr sz="2800" spc="-35" dirty="0">
                <a:solidFill>
                  <a:srgbClr val="E3DCCF"/>
                </a:solidFill>
                <a:latin typeface="Times New Roman" panose="02020503050405090304"/>
                <a:cs typeface="Times New Roman" panose="02020503050405090304"/>
              </a:rPr>
              <a:t>u</a:t>
            </a:r>
            <a:r>
              <a:rPr sz="2800" spc="-75" dirty="0">
                <a:solidFill>
                  <a:srgbClr val="E3DCCF"/>
                </a:solidFill>
                <a:latin typeface="Times New Roman" panose="02020503050405090304"/>
                <a:cs typeface="Times New Roman" panose="02020503050405090304"/>
              </a:rPr>
              <a:t>s</a:t>
            </a:r>
            <a:r>
              <a:rPr sz="2800" spc="-80" dirty="0">
                <a:solidFill>
                  <a:srgbClr val="E3DCCF"/>
                </a:solidFill>
                <a:latin typeface="Times New Roman" panose="02020503050405090304"/>
                <a:cs typeface="Times New Roman" panose="02020503050405090304"/>
              </a:rPr>
              <a:t>e</a:t>
            </a:r>
            <a:r>
              <a:rPr sz="2800" spc="-70" dirty="0">
                <a:solidFill>
                  <a:srgbClr val="E3DCCF"/>
                </a:solidFill>
                <a:latin typeface="Times New Roman" panose="02020503050405090304"/>
                <a:cs typeface="Times New Roman" panose="02020503050405090304"/>
              </a:rPr>
              <a:t>s</a:t>
            </a:r>
            <a:r>
              <a:rPr sz="2800" spc="-5" dirty="0">
                <a:solidFill>
                  <a:srgbClr val="E3DCCF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800" spc="25" dirty="0">
                <a:solidFill>
                  <a:srgbClr val="E3DCCF"/>
                </a:solidFill>
                <a:latin typeface="Times New Roman" panose="02020503050405090304"/>
                <a:cs typeface="Times New Roman" panose="02020503050405090304"/>
              </a:rPr>
              <a:t>o</a:t>
            </a:r>
            <a:r>
              <a:rPr sz="2800" spc="-30" dirty="0">
                <a:solidFill>
                  <a:srgbClr val="E3DCCF"/>
                </a:solidFill>
                <a:latin typeface="Times New Roman" panose="02020503050405090304"/>
                <a:cs typeface="Times New Roman" panose="02020503050405090304"/>
              </a:rPr>
              <a:t>f</a:t>
            </a:r>
            <a:r>
              <a:rPr sz="2800" dirty="0">
                <a:solidFill>
                  <a:srgbClr val="E3DCCF"/>
                </a:solidFill>
                <a:latin typeface="Times New Roman" panose="02020503050405090304"/>
                <a:cs typeface="Times New Roman" panose="02020503050405090304"/>
              </a:rPr>
              <a:t>	</a:t>
            </a:r>
            <a:r>
              <a:rPr sz="2800" spc="-70" dirty="0">
                <a:solidFill>
                  <a:srgbClr val="E3DCCF"/>
                </a:solidFill>
                <a:latin typeface="Times New Roman" panose="02020503050405090304"/>
                <a:cs typeface="Times New Roman" panose="02020503050405090304"/>
              </a:rPr>
              <a:t>di</a:t>
            </a:r>
            <a:r>
              <a:rPr sz="2800" spc="-75" dirty="0">
                <a:solidFill>
                  <a:srgbClr val="E3DCCF"/>
                </a:solidFill>
                <a:latin typeface="Times New Roman" panose="02020503050405090304"/>
                <a:cs typeface="Times New Roman" panose="02020503050405090304"/>
              </a:rPr>
              <a:t>s</a:t>
            </a:r>
            <a:r>
              <a:rPr sz="2800" spc="-80" dirty="0">
                <a:solidFill>
                  <a:srgbClr val="E3DCCF"/>
                </a:solidFill>
                <a:latin typeface="Times New Roman" panose="02020503050405090304"/>
                <a:cs typeface="Times New Roman" panose="02020503050405090304"/>
              </a:rPr>
              <a:t>e</a:t>
            </a:r>
            <a:r>
              <a:rPr sz="2800" spc="-110" dirty="0">
                <a:solidFill>
                  <a:srgbClr val="E3DCCF"/>
                </a:solidFill>
                <a:latin typeface="Times New Roman" panose="02020503050405090304"/>
                <a:cs typeface="Times New Roman" panose="02020503050405090304"/>
              </a:rPr>
              <a:t>a</a:t>
            </a:r>
            <a:r>
              <a:rPr sz="2800" spc="-75" dirty="0">
                <a:solidFill>
                  <a:srgbClr val="E3DCCF"/>
                </a:solidFill>
                <a:latin typeface="Times New Roman" panose="02020503050405090304"/>
                <a:cs typeface="Times New Roman" panose="02020503050405090304"/>
              </a:rPr>
              <a:t>s</a:t>
            </a:r>
            <a:r>
              <a:rPr sz="2800" spc="-55" dirty="0">
                <a:solidFill>
                  <a:srgbClr val="E3DCCF"/>
                </a:solidFill>
                <a:latin typeface="Times New Roman" panose="02020503050405090304"/>
                <a:cs typeface="Times New Roman" panose="02020503050405090304"/>
              </a:rPr>
              <a:t>e  </a:t>
            </a:r>
            <a:r>
              <a:rPr sz="2800" spc="-100" dirty="0">
                <a:solidFill>
                  <a:srgbClr val="E3DCCF"/>
                </a:solidFill>
                <a:latin typeface="Times New Roman" panose="02020503050405090304"/>
                <a:cs typeface="Times New Roman" panose="02020503050405090304"/>
              </a:rPr>
              <a:t>Begin</a:t>
            </a:r>
            <a:r>
              <a:rPr sz="2800" spc="-5" dirty="0">
                <a:solidFill>
                  <a:srgbClr val="E3DCCF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800" spc="-60" dirty="0">
                <a:solidFill>
                  <a:srgbClr val="E3DCCF"/>
                </a:solidFill>
                <a:latin typeface="Times New Roman" panose="02020503050405090304"/>
                <a:cs typeface="Times New Roman" panose="02020503050405090304"/>
              </a:rPr>
              <a:t>preventive</a:t>
            </a:r>
            <a:r>
              <a:rPr sz="2800" spc="-5" dirty="0">
                <a:solidFill>
                  <a:srgbClr val="E3DCCF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800" spc="-35" dirty="0">
                <a:solidFill>
                  <a:srgbClr val="E3DCCF"/>
                </a:solidFill>
                <a:latin typeface="Times New Roman" panose="02020503050405090304"/>
                <a:cs typeface="Times New Roman" panose="02020503050405090304"/>
              </a:rPr>
              <a:t>methods.</a:t>
            </a:r>
            <a:endParaRPr sz="2800">
              <a:latin typeface="Times New Roman" panose="02020503050405090304"/>
              <a:cs typeface="Times New Roman" panose="02020503050405090304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375"/>
              </a:lnSpc>
            </a:pPr>
            <a:fld id="{81D60167-4931-47E6-BA6A-407CBD079E47}" type="slidenum">
              <a:rPr spc="-40" dirty="0"/>
            </a:fld>
            <a:endParaRPr spc="-4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93192" y="1947545"/>
            <a:ext cx="6686550" cy="871219"/>
          </a:xfrm>
          <a:prstGeom prst="rect">
            <a:avLst/>
          </a:prstGeom>
        </p:spPr>
        <p:txBody>
          <a:bodyPr vert="horz" wrap="square" lIns="0" tIns="33020" rIns="0" bIns="0" rtlCol="0">
            <a:spAutoFit/>
          </a:bodyPr>
          <a:lstStyle/>
          <a:p>
            <a:pPr marL="12700" marR="5080">
              <a:lnSpc>
                <a:spcPts val="3300"/>
              </a:lnSpc>
              <a:spcBef>
                <a:spcPts val="260"/>
              </a:spcBef>
            </a:pPr>
            <a:r>
              <a:rPr sz="2800" b="0" spc="-50" dirty="0">
                <a:solidFill>
                  <a:srgbClr val="FFFF00"/>
                </a:solidFill>
                <a:latin typeface="Times New Roman" panose="02020503050405090304"/>
                <a:cs typeface="Times New Roman" panose="02020503050405090304"/>
              </a:rPr>
              <a:t>Reevaluation</a:t>
            </a:r>
            <a:r>
              <a:rPr sz="2800" b="0" spc="50" dirty="0">
                <a:solidFill>
                  <a:srgbClr val="FFFF00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800" b="0" spc="-40" dirty="0">
                <a:solidFill>
                  <a:srgbClr val="FFFF00"/>
                </a:solidFill>
                <a:latin typeface="Times New Roman" panose="02020503050405090304"/>
                <a:cs typeface="Times New Roman" panose="02020503050405090304"/>
              </a:rPr>
              <a:t>phase:</a:t>
            </a:r>
            <a:r>
              <a:rPr sz="2800" b="0" spc="60" dirty="0">
                <a:solidFill>
                  <a:srgbClr val="FFFF00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800" b="0" spc="-25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holding</a:t>
            </a:r>
            <a:r>
              <a:rPr sz="2800" b="0" spc="5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800" b="0" spc="-2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phase</a:t>
            </a:r>
            <a:r>
              <a:rPr sz="2800" b="0" spc="6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800" b="0" spc="185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b/w</a:t>
            </a:r>
            <a:r>
              <a:rPr sz="2800" b="0" spc="5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800" b="0" spc="1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control </a:t>
            </a:r>
            <a:r>
              <a:rPr sz="2800" b="0" spc="-685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800" b="0" spc="-14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&amp;</a:t>
            </a:r>
            <a:r>
              <a:rPr sz="2800" b="0" spc="5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800" b="0" spc="-45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definitive</a:t>
            </a:r>
            <a:r>
              <a:rPr sz="2800" b="0" spc="5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800" b="0" spc="-3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phases--.</a:t>
            </a:r>
            <a:r>
              <a:rPr sz="2800" b="0" spc="55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800" b="0" spc="-85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Allows</a:t>
            </a:r>
            <a:r>
              <a:rPr sz="2800" b="0" spc="6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800" b="0" spc="2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for</a:t>
            </a:r>
            <a:r>
              <a:rPr sz="2800" b="0" spc="55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800" b="0" spc="-75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healing.</a:t>
            </a:r>
            <a:endParaRPr sz="2800">
              <a:latin typeface="Times New Roman" panose="02020503050405090304"/>
              <a:cs typeface="Times New Roman" panose="02020503050405090304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375"/>
              </a:lnSpc>
            </a:pPr>
            <a:fld id="{81D60167-4931-47E6-BA6A-407CBD079E47}" type="slidenum">
              <a:rPr spc="-40" dirty="0"/>
            </a:fld>
            <a:endParaRPr spc="-40" dirty="0"/>
          </a:p>
        </p:txBody>
      </p:sp>
      <p:sp>
        <p:nvSpPr>
          <p:cNvPr id="3" name="object 3"/>
          <p:cNvSpPr txBox="1"/>
          <p:nvPr/>
        </p:nvSpPr>
        <p:spPr>
          <a:xfrm>
            <a:off x="793192" y="2950845"/>
            <a:ext cx="3794125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spc="-60" dirty="0">
                <a:solidFill>
                  <a:srgbClr val="FFFF00"/>
                </a:solidFill>
                <a:latin typeface="Times New Roman" panose="02020503050405090304"/>
                <a:cs typeface="Times New Roman" panose="02020503050405090304"/>
              </a:rPr>
              <a:t>Reinforce</a:t>
            </a:r>
            <a:r>
              <a:rPr sz="2800" spc="-20" dirty="0">
                <a:solidFill>
                  <a:srgbClr val="FFFF00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800" spc="-10" dirty="0">
                <a:solidFill>
                  <a:srgbClr val="FFFF00"/>
                </a:solidFill>
                <a:latin typeface="Times New Roman" panose="02020503050405090304"/>
                <a:cs typeface="Times New Roman" panose="02020503050405090304"/>
              </a:rPr>
              <a:t>home</a:t>
            </a:r>
            <a:r>
              <a:rPr sz="2800" spc="-25" dirty="0">
                <a:solidFill>
                  <a:srgbClr val="FFFF00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800" spc="-65" dirty="0">
                <a:solidFill>
                  <a:srgbClr val="FFFF00"/>
                </a:solidFill>
                <a:latin typeface="Times New Roman" panose="02020503050405090304"/>
                <a:cs typeface="Times New Roman" panose="02020503050405090304"/>
              </a:rPr>
              <a:t>care</a:t>
            </a:r>
            <a:r>
              <a:rPr sz="2800" spc="-20" dirty="0">
                <a:solidFill>
                  <a:srgbClr val="FFFF00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800" spc="-40" dirty="0">
                <a:solidFill>
                  <a:srgbClr val="FFFF00"/>
                </a:solidFill>
                <a:latin typeface="Times New Roman" panose="02020503050405090304"/>
                <a:cs typeface="Times New Roman" panose="02020503050405090304"/>
              </a:rPr>
              <a:t>habits</a:t>
            </a:r>
            <a:endParaRPr sz="2800">
              <a:latin typeface="Times New Roman" panose="02020503050405090304"/>
              <a:cs typeface="Times New Roman" panose="02020503050405090304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8739" y="1391960"/>
            <a:ext cx="8425180" cy="431292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337185" marR="5080" algn="ctr">
              <a:lnSpc>
                <a:spcPct val="100000"/>
              </a:lnSpc>
              <a:spcBef>
                <a:spcPts val="110"/>
              </a:spcBef>
              <a:tabLst>
                <a:tab pos="3180080" algn="l"/>
              </a:tabLst>
            </a:pPr>
            <a:r>
              <a:rPr sz="2800" spc="-35" dirty="0">
                <a:solidFill>
                  <a:srgbClr val="FFFF00"/>
                </a:solidFill>
                <a:latin typeface="Times New Roman" panose="02020503050405090304"/>
                <a:cs typeface="Times New Roman" panose="02020503050405090304"/>
              </a:rPr>
              <a:t>Definitive</a:t>
            </a:r>
            <a:r>
              <a:rPr sz="2800" spc="65" dirty="0">
                <a:solidFill>
                  <a:srgbClr val="FFFF00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800" spc="-10" dirty="0">
                <a:solidFill>
                  <a:srgbClr val="FFFF00"/>
                </a:solidFill>
                <a:latin typeface="Times New Roman" panose="02020503050405090304"/>
                <a:cs typeface="Times New Roman" panose="02020503050405090304"/>
              </a:rPr>
              <a:t>phase</a:t>
            </a:r>
            <a:r>
              <a:rPr sz="2800" spc="-10" dirty="0">
                <a:solidFill>
                  <a:srgbClr val="FFFFFF"/>
                </a:solidFill>
                <a:latin typeface="Wingdings" panose="05000000000000000000"/>
                <a:cs typeface="Wingdings" panose="05000000000000000000"/>
              </a:rPr>
              <a:t></a:t>
            </a:r>
            <a:r>
              <a:rPr sz="2800" spc="-1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	</a:t>
            </a:r>
            <a:r>
              <a:rPr sz="2800" spc="-25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corrective</a:t>
            </a:r>
            <a:r>
              <a:rPr sz="2800" spc="45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800" spc="-35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phase,</a:t>
            </a:r>
            <a:r>
              <a:rPr sz="2800" spc="45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800" spc="-4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include</a:t>
            </a:r>
            <a:r>
              <a:rPr sz="2800" spc="55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800" spc="-25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endo,</a:t>
            </a:r>
            <a:r>
              <a:rPr sz="2800" spc="45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800" spc="-4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perio, </a:t>
            </a:r>
            <a:r>
              <a:rPr sz="2800" spc="-685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800" spc="15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ortho,</a:t>
            </a:r>
            <a:r>
              <a:rPr sz="2800" spc="65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800" spc="-35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oral</a:t>
            </a:r>
            <a:r>
              <a:rPr sz="2800" spc="6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800" spc="-65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surgical</a:t>
            </a:r>
            <a:r>
              <a:rPr sz="2800" spc="65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800" spc="-14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&amp;</a:t>
            </a:r>
            <a:r>
              <a:rPr sz="2800" spc="6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800" spc="-3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operative</a:t>
            </a:r>
            <a:r>
              <a:rPr sz="2800" spc="65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80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procedures</a:t>
            </a:r>
            <a:r>
              <a:rPr sz="2800" spc="7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80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before</a:t>
            </a:r>
            <a:r>
              <a:rPr sz="2800" spc="65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800" spc="225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FPD/ </a:t>
            </a:r>
            <a:r>
              <a:rPr sz="2800" spc="-685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800" spc="-6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RPD.</a:t>
            </a:r>
            <a:endParaRPr sz="2800">
              <a:latin typeface="Times New Roman" panose="02020503050405090304"/>
              <a:cs typeface="Times New Roman" panose="02020503050405090304"/>
            </a:endParaRPr>
          </a:p>
          <a:p>
            <a:pPr marL="12700">
              <a:lnSpc>
                <a:spcPct val="100000"/>
              </a:lnSpc>
              <a:spcBef>
                <a:spcPts val="540"/>
              </a:spcBef>
            </a:pPr>
            <a:r>
              <a:rPr sz="2800" spc="-30" dirty="0">
                <a:solidFill>
                  <a:srgbClr val="FFFF00"/>
                </a:solidFill>
                <a:latin typeface="Times New Roman" panose="02020503050405090304"/>
                <a:cs typeface="Times New Roman" panose="02020503050405090304"/>
              </a:rPr>
              <a:t>Maintenance</a:t>
            </a:r>
            <a:r>
              <a:rPr sz="2800" spc="45" dirty="0">
                <a:solidFill>
                  <a:srgbClr val="FFFF00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800" spc="-20" dirty="0">
                <a:solidFill>
                  <a:srgbClr val="FFFF00"/>
                </a:solidFill>
                <a:latin typeface="Times New Roman" panose="02020503050405090304"/>
                <a:cs typeface="Times New Roman" panose="02020503050405090304"/>
              </a:rPr>
              <a:t>phase</a:t>
            </a:r>
            <a:r>
              <a:rPr sz="2800" spc="60" dirty="0">
                <a:solidFill>
                  <a:srgbClr val="FFFF00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800" dirty="0">
                <a:solidFill>
                  <a:srgbClr val="FFFFFF"/>
                </a:solidFill>
                <a:latin typeface="Wingdings" panose="05000000000000000000"/>
                <a:cs typeface="Wingdings" panose="05000000000000000000"/>
              </a:rPr>
              <a:t></a:t>
            </a:r>
            <a:r>
              <a:rPr sz="2800" spc="55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800" spc="-7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recall</a:t>
            </a:r>
            <a:r>
              <a:rPr sz="2800" spc="5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800" spc="-3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examinations</a:t>
            </a:r>
            <a:endParaRPr sz="2800">
              <a:latin typeface="Times New Roman" panose="02020503050405090304"/>
              <a:cs typeface="Times New Roman" panose="02020503050405090304"/>
            </a:endParaRPr>
          </a:p>
          <a:p>
            <a:pPr marL="2945765">
              <a:lnSpc>
                <a:spcPct val="100000"/>
              </a:lnSpc>
              <a:spcBef>
                <a:spcPts val="640"/>
              </a:spcBef>
            </a:pPr>
            <a:r>
              <a:rPr sz="2800" dirty="0">
                <a:solidFill>
                  <a:srgbClr val="FFFFFF"/>
                </a:solidFill>
                <a:latin typeface="Wingdings" panose="05000000000000000000"/>
                <a:cs typeface="Wingdings" panose="05000000000000000000"/>
              </a:rPr>
              <a:t></a:t>
            </a:r>
            <a:r>
              <a:rPr sz="2800" spc="4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800" spc="-15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need</a:t>
            </a:r>
            <a:r>
              <a:rPr sz="2800" spc="4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800" spc="2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for</a:t>
            </a:r>
            <a:r>
              <a:rPr sz="2800" spc="45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800" spc="-15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adjustments</a:t>
            </a:r>
            <a:endParaRPr sz="2800">
              <a:latin typeface="Times New Roman" panose="02020503050405090304"/>
              <a:cs typeface="Times New Roman" panose="02020503050405090304"/>
            </a:endParaRPr>
          </a:p>
          <a:p>
            <a:pPr marL="2797175">
              <a:lnSpc>
                <a:spcPct val="100000"/>
              </a:lnSpc>
              <a:spcBef>
                <a:spcPts val="640"/>
              </a:spcBef>
            </a:pPr>
            <a:r>
              <a:rPr sz="2800" dirty="0">
                <a:solidFill>
                  <a:srgbClr val="FFFFFF"/>
                </a:solidFill>
                <a:latin typeface="Wingdings" panose="05000000000000000000"/>
                <a:cs typeface="Wingdings" panose="05000000000000000000"/>
              </a:rPr>
              <a:t></a:t>
            </a:r>
            <a:r>
              <a:rPr sz="2800" spc="4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800" spc="-15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reinforce</a:t>
            </a:r>
            <a:r>
              <a:rPr sz="2800" spc="4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800" spc="5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home</a:t>
            </a:r>
            <a:r>
              <a:rPr sz="2800" spc="4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800" spc="-45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care</a:t>
            </a:r>
            <a:endParaRPr sz="2800">
              <a:latin typeface="Times New Roman" panose="02020503050405090304"/>
              <a:cs typeface="Times New Roman" panose="02020503050405090304"/>
            </a:endParaRPr>
          </a:p>
          <a:p>
            <a:pPr marL="2974340">
              <a:lnSpc>
                <a:spcPct val="100000"/>
              </a:lnSpc>
              <a:spcBef>
                <a:spcPts val="540"/>
              </a:spcBef>
            </a:pPr>
            <a:r>
              <a:rPr sz="2800" dirty="0">
                <a:solidFill>
                  <a:srgbClr val="FFFFFF"/>
                </a:solidFill>
                <a:latin typeface="Wingdings" panose="05000000000000000000"/>
                <a:cs typeface="Wingdings" panose="05000000000000000000"/>
              </a:rPr>
              <a:t></a:t>
            </a:r>
            <a:r>
              <a:rPr sz="2800" spc="5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800" spc="-65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recalls</a:t>
            </a:r>
            <a:r>
              <a:rPr sz="2800" spc="5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80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–</a:t>
            </a:r>
            <a:r>
              <a:rPr sz="2800" spc="6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800" spc="15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deponds</a:t>
            </a:r>
            <a:r>
              <a:rPr sz="2800" spc="55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800" spc="4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on</a:t>
            </a:r>
            <a:r>
              <a:rPr sz="2800" spc="55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800" spc="2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pt</a:t>
            </a:r>
            <a:r>
              <a:rPr sz="2800" spc="20" dirty="0">
                <a:solidFill>
                  <a:srgbClr val="FFFFFF"/>
                </a:solidFill>
                <a:latin typeface="MS UI Gothic"/>
                <a:cs typeface="MS UI Gothic"/>
              </a:rPr>
              <a:t>’</a:t>
            </a:r>
            <a:r>
              <a:rPr sz="2800" spc="2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s</a:t>
            </a:r>
            <a:r>
              <a:rPr sz="2800" spc="5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800" spc="-5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risk</a:t>
            </a:r>
            <a:endParaRPr sz="2800">
              <a:latin typeface="Times New Roman" panose="02020503050405090304"/>
              <a:cs typeface="Times New Roman" panose="02020503050405090304"/>
            </a:endParaRPr>
          </a:p>
          <a:p>
            <a:pPr marL="2720975">
              <a:lnSpc>
                <a:spcPct val="100000"/>
              </a:lnSpc>
              <a:spcBef>
                <a:spcPts val="640"/>
              </a:spcBef>
            </a:pPr>
            <a:r>
              <a:rPr sz="2800" dirty="0">
                <a:solidFill>
                  <a:srgbClr val="FFFFFF"/>
                </a:solidFill>
                <a:latin typeface="Wingdings" panose="05000000000000000000"/>
                <a:cs typeface="Wingdings" panose="05000000000000000000"/>
              </a:rPr>
              <a:t></a:t>
            </a:r>
            <a:r>
              <a:rPr sz="2800" spc="55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800" spc="-85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low</a:t>
            </a:r>
            <a:r>
              <a:rPr sz="2800" spc="5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800" spc="-55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risk</a:t>
            </a:r>
            <a:r>
              <a:rPr sz="2800" spc="55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80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–</a:t>
            </a:r>
            <a:r>
              <a:rPr sz="2800" spc="5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800" spc="-2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needs</a:t>
            </a:r>
            <a:r>
              <a:rPr sz="2800" spc="5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800" spc="-6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9-12</a:t>
            </a:r>
            <a:r>
              <a:rPr sz="2800" spc="6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800" spc="25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months</a:t>
            </a:r>
            <a:r>
              <a:rPr sz="2800" spc="5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800" spc="-65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recall</a:t>
            </a:r>
            <a:endParaRPr sz="2800">
              <a:latin typeface="Times New Roman" panose="02020503050405090304"/>
              <a:cs typeface="Times New Roman" panose="02020503050405090304"/>
            </a:endParaRPr>
          </a:p>
          <a:p>
            <a:pPr marL="2722880">
              <a:lnSpc>
                <a:spcPct val="100000"/>
              </a:lnSpc>
              <a:spcBef>
                <a:spcPts val="540"/>
              </a:spcBef>
            </a:pPr>
            <a:r>
              <a:rPr sz="2800" dirty="0">
                <a:solidFill>
                  <a:srgbClr val="FFFFFF"/>
                </a:solidFill>
                <a:latin typeface="Wingdings" panose="05000000000000000000"/>
                <a:cs typeface="Wingdings" panose="05000000000000000000"/>
              </a:rPr>
              <a:t></a:t>
            </a:r>
            <a:r>
              <a:rPr sz="2800" spc="55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800" spc="-4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high</a:t>
            </a:r>
            <a:r>
              <a:rPr sz="2800" spc="5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800" spc="-55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risk</a:t>
            </a:r>
            <a:r>
              <a:rPr sz="2800" spc="55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80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–</a:t>
            </a:r>
            <a:r>
              <a:rPr sz="2800" spc="5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800" spc="-2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needs</a:t>
            </a:r>
            <a:r>
              <a:rPr sz="2800" spc="5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800" spc="-6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3-4</a:t>
            </a:r>
            <a:r>
              <a:rPr sz="2800" spc="6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800" spc="25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months</a:t>
            </a:r>
            <a:r>
              <a:rPr sz="2800" spc="5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800" spc="-65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recall</a:t>
            </a:r>
            <a:endParaRPr sz="2800">
              <a:latin typeface="Times New Roman" panose="02020503050405090304"/>
              <a:cs typeface="Times New Roman" panose="02020503050405090304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375"/>
              </a:lnSpc>
            </a:pPr>
            <a:fld id="{81D60167-4931-47E6-BA6A-407CBD079E47}" type="slidenum">
              <a:rPr spc="-40" dirty="0"/>
            </a:fld>
            <a:endParaRPr spc="-4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-6349" y="418273"/>
            <a:ext cx="9156700" cy="1534795"/>
            <a:chOff x="-6349" y="418273"/>
            <a:chExt cx="9156700" cy="1534795"/>
          </a:xfrm>
        </p:grpSpPr>
        <p:sp>
          <p:nvSpPr>
            <p:cNvPr id="3" name="object 3"/>
            <p:cNvSpPr/>
            <p:nvPr/>
          </p:nvSpPr>
          <p:spPr>
            <a:xfrm>
              <a:off x="893064" y="456373"/>
              <a:ext cx="7025640" cy="1458595"/>
            </a:xfrm>
            <a:custGeom>
              <a:avLst/>
              <a:gdLst/>
              <a:ahLst/>
              <a:cxnLst/>
              <a:rect l="l" t="t" r="r" b="b"/>
              <a:pathLst>
                <a:path w="7025640" h="1458595">
                  <a:moveTo>
                    <a:pt x="7025447" y="0"/>
                  </a:moveTo>
                  <a:lnTo>
                    <a:pt x="0" y="0"/>
                  </a:lnTo>
                  <a:lnTo>
                    <a:pt x="0" y="1458151"/>
                  </a:lnTo>
                  <a:lnTo>
                    <a:pt x="7025447" y="1458151"/>
                  </a:lnTo>
                  <a:lnTo>
                    <a:pt x="7025447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/>
            <p:cNvSpPr/>
            <p:nvPr/>
          </p:nvSpPr>
          <p:spPr>
            <a:xfrm>
              <a:off x="862584" y="425893"/>
              <a:ext cx="7086600" cy="1519555"/>
            </a:xfrm>
            <a:custGeom>
              <a:avLst/>
              <a:gdLst/>
              <a:ahLst/>
              <a:cxnLst/>
              <a:rect l="l" t="t" r="r" b="b"/>
              <a:pathLst>
                <a:path w="7086600" h="1519555">
                  <a:moveTo>
                    <a:pt x="0" y="0"/>
                  </a:moveTo>
                  <a:lnTo>
                    <a:pt x="7086440" y="0"/>
                  </a:lnTo>
                  <a:lnTo>
                    <a:pt x="7086440" y="1519078"/>
                  </a:lnTo>
                  <a:lnTo>
                    <a:pt x="0" y="1519078"/>
                  </a:lnTo>
                  <a:lnTo>
                    <a:pt x="0" y="0"/>
                  </a:lnTo>
                  <a:close/>
                </a:path>
              </a:pathLst>
            </a:custGeom>
            <a:ln w="15239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/>
            <p:cNvSpPr/>
            <p:nvPr/>
          </p:nvSpPr>
          <p:spPr>
            <a:xfrm>
              <a:off x="908304" y="471613"/>
              <a:ext cx="6995159" cy="1428115"/>
            </a:xfrm>
            <a:custGeom>
              <a:avLst/>
              <a:gdLst/>
              <a:ahLst/>
              <a:cxnLst/>
              <a:rect l="l" t="t" r="r" b="b"/>
              <a:pathLst>
                <a:path w="6995159" h="1428114">
                  <a:moveTo>
                    <a:pt x="0" y="0"/>
                  </a:moveTo>
                  <a:lnTo>
                    <a:pt x="6995000" y="0"/>
                  </a:lnTo>
                  <a:lnTo>
                    <a:pt x="6995000" y="1427638"/>
                  </a:lnTo>
                  <a:lnTo>
                    <a:pt x="0" y="1427638"/>
                  </a:lnTo>
                  <a:lnTo>
                    <a:pt x="0" y="0"/>
                  </a:lnTo>
                  <a:close/>
                </a:path>
              </a:pathLst>
            </a:custGeom>
            <a:ln w="45719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/>
          <p:cNvSpPr txBox="1"/>
          <p:nvPr/>
        </p:nvSpPr>
        <p:spPr>
          <a:xfrm>
            <a:off x="1380821" y="532668"/>
            <a:ext cx="6055995" cy="533463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 marR="5080" algn="ctr">
              <a:lnSpc>
                <a:spcPct val="100000"/>
              </a:lnSpc>
              <a:spcBef>
                <a:spcPts val="110"/>
              </a:spcBef>
            </a:pPr>
            <a:r>
              <a:rPr sz="2800" b="1" dirty="0">
                <a:solidFill>
                  <a:srgbClr val="404040"/>
                </a:solidFill>
                <a:latin typeface="Times New Roman" panose="02020503050405090304"/>
                <a:cs typeface="Times New Roman" panose="02020503050405090304"/>
              </a:rPr>
              <a:t>INTERDISCIPLINARY </a:t>
            </a:r>
            <a:r>
              <a:rPr sz="2800" b="1" spc="5" dirty="0">
                <a:solidFill>
                  <a:srgbClr val="404040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800" b="1" spc="30" dirty="0">
                <a:solidFill>
                  <a:srgbClr val="404040"/>
                </a:solidFill>
                <a:latin typeface="Times New Roman" panose="02020503050405090304"/>
                <a:cs typeface="Times New Roman" panose="02020503050405090304"/>
              </a:rPr>
              <a:t>CONSIDERATIONS</a:t>
            </a:r>
            <a:r>
              <a:rPr sz="2800" b="1" spc="-5" dirty="0">
                <a:solidFill>
                  <a:srgbClr val="404040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800" b="1" spc="175" dirty="0">
                <a:solidFill>
                  <a:srgbClr val="404040"/>
                </a:solidFill>
                <a:latin typeface="Times New Roman" panose="02020503050405090304"/>
                <a:cs typeface="Times New Roman" panose="02020503050405090304"/>
              </a:rPr>
              <a:t>IN</a:t>
            </a:r>
            <a:r>
              <a:rPr sz="2800" b="1" spc="-5" dirty="0">
                <a:solidFill>
                  <a:srgbClr val="404040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800" b="1" spc="-10" dirty="0">
                <a:solidFill>
                  <a:srgbClr val="404040"/>
                </a:solidFill>
                <a:latin typeface="Times New Roman" panose="02020503050405090304"/>
                <a:cs typeface="Times New Roman" panose="02020503050405090304"/>
              </a:rPr>
              <a:t>OPERATIVE </a:t>
            </a:r>
            <a:r>
              <a:rPr sz="2800" b="1" spc="-685" dirty="0">
                <a:solidFill>
                  <a:srgbClr val="404040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800" b="1" spc="45" dirty="0">
                <a:solidFill>
                  <a:srgbClr val="404040"/>
                </a:solidFill>
                <a:latin typeface="Times New Roman" panose="02020503050405090304"/>
                <a:cs typeface="Times New Roman" panose="02020503050405090304"/>
              </a:rPr>
              <a:t>TREATMENT</a:t>
            </a:r>
            <a:r>
              <a:rPr sz="2800" b="1" spc="-5" dirty="0">
                <a:solidFill>
                  <a:srgbClr val="404040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800" b="1" spc="75" dirty="0">
                <a:solidFill>
                  <a:srgbClr val="404040"/>
                </a:solidFill>
                <a:latin typeface="Times New Roman" panose="02020503050405090304"/>
                <a:cs typeface="Times New Roman" panose="02020503050405090304"/>
              </a:rPr>
              <a:t>PLANNING</a:t>
            </a:r>
            <a:endParaRPr sz="2800">
              <a:latin typeface="Times New Roman" panose="02020503050405090304"/>
              <a:cs typeface="Times New Roman" panose="02020503050405090304"/>
            </a:endParaRPr>
          </a:p>
          <a:p>
            <a:pPr marL="890270" marR="554355" algn="ctr">
              <a:lnSpc>
                <a:spcPts val="4500"/>
              </a:lnSpc>
              <a:spcBef>
                <a:spcPts val="280"/>
              </a:spcBef>
            </a:pPr>
            <a:r>
              <a:rPr sz="2800" spc="-75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To</a:t>
            </a:r>
            <a:r>
              <a:rPr sz="2800" spc="6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800" spc="-3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sequence</a:t>
            </a:r>
            <a:r>
              <a:rPr sz="2800" spc="55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800" spc="-3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operative</a:t>
            </a:r>
            <a:r>
              <a:rPr sz="2800" spc="55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800" spc="-45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care</a:t>
            </a:r>
            <a:r>
              <a:rPr sz="2800" spc="55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800" spc="-6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with: </a:t>
            </a:r>
            <a:r>
              <a:rPr sz="2800" spc="-685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800" spc="-5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Endodontics</a:t>
            </a:r>
            <a:endParaRPr sz="2800">
              <a:latin typeface="Times New Roman" panose="02020503050405090304"/>
              <a:cs typeface="Times New Roman" panose="02020503050405090304"/>
            </a:endParaRPr>
          </a:p>
          <a:p>
            <a:pPr marL="2256790" marR="1917065" algn="ctr">
              <a:lnSpc>
                <a:spcPts val="4500"/>
              </a:lnSpc>
              <a:spcBef>
                <a:spcPts val="100"/>
              </a:spcBef>
            </a:pPr>
            <a:r>
              <a:rPr sz="2800" spc="-4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Periodontics </a:t>
            </a:r>
            <a:r>
              <a:rPr sz="2800" spc="-35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800" spc="165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O</a:t>
            </a:r>
            <a:r>
              <a:rPr sz="2800" spc="55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r</a:t>
            </a:r>
            <a:r>
              <a:rPr sz="2800" spc="35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t</a:t>
            </a:r>
            <a:r>
              <a:rPr sz="2800" spc="25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ho</a:t>
            </a:r>
            <a:r>
              <a:rPr sz="2800" spc="1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do</a:t>
            </a:r>
            <a:r>
              <a:rPr sz="2800" spc="25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n</a:t>
            </a:r>
            <a:r>
              <a:rPr sz="2800" spc="35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t</a:t>
            </a:r>
            <a:r>
              <a:rPr sz="2800" spc="-85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i</a:t>
            </a:r>
            <a:r>
              <a:rPr sz="2800" spc="-14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c</a:t>
            </a:r>
            <a:r>
              <a:rPr sz="2800" spc="-7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s</a:t>
            </a:r>
            <a:endParaRPr sz="2800">
              <a:latin typeface="Times New Roman" panose="02020503050405090304"/>
              <a:cs typeface="Times New Roman" panose="02020503050405090304"/>
            </a:endParaRPr>
          </a:p>
          <a:p>
            <a:pPr marL="2331720" marR="1991995" algn="ctr">
              <a:lnSpc>
                <a:spcPts val="4600"/>
              </a:lnSpc>
              <a:spcBef>
                <a:spcPts val="20"/>
              </a:spcBef>
            </a:pPr>
            <a:r>
              <a:rPr sz="2800" spc="-2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Oral</a:t>
            </a:r>
            <a:r>
              <a:rPr sz="2800" spc="-8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800" spc="-65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surgery </a:t>
            </a:r>
            <a:r>
              <a:rPr sz="2800" spc="-685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800" spc="-35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Occlusion</a:t>
            </a:r>
            <a:endParaRPr sz="2800">
              <a:latin typeface="Times New Roman" panose="02020503050405090304"/>
              <a:cs typeface="Times New Roman" panose="02020503050405090304"/>
            </a:endParaRPr>
          </a:p>
          <a:p>
            <a:pPr marL="331470" algn="ctr">
              <a:lnSpc>
                <a:spcPct val="100000"/>
              </a:lnSpc>
              <a:spcBef>
                <a:spcPts val="780"/>
              </a:spcBef>
            </a:pPr>
            <a:r>
              <a:rPr sz="2800" spc="-75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Fixed</a:t>
            </a:r>
            <a:r>
              <a:rPr sz="2800" spc="-15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800" spc="-14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&amp;</a:t>
            </a:r>
            <a:r>
              <a:rPr sz="2800" spc="-15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800" spc="-6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removable</a:t>
            </a:r>
            <a:r>
              <a:rPr sz="2800" spc="-15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800" spc="-1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prosthodontics</a:t>
            </a:r>
            <a:endParaRPr sz="2800">
              <a:latin typeface="Times New Roman" panose="02020503050405090304"/>
              <a:cs typeface="Times New Roman" panose="02020503050405090304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375"/>
              </a:lnSpc>
            </a:pPr>
            <a:fld id="{81D60167-4931-47E6-BA6A-407CBD079E47}" type="slidenum">
              <a:rPr spc="-40" dirty="0"/>
            </a:fld>
            <a:endParaRPr spc="-40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-6349" y="937260"/>
            <a:ext cx="9156700" cy="777240"/>
            <a:chOff x="-6349" y="937260"/>
            <a:chExt cx="9156700" cy="777240"/>
          </a:xfrm>
        </p:grpSpPr>
        <p:sp>
          <p:nvSpPr>
            <p:cNvPr id="3" name="object 3"/>
            <p:cNvSpPr/>
            <p:nvPr/>
          </p:nvSpPr>
          <p:spPr>
            <a:xfrm>
              <a:off x="2514600" y="975360"/>
              <a:ext cx="4114800" cy="701040"/>
            </a:xfrm>
            <a:custGeom>
              <a:avLst/>
              <a:gdLst/>
              <a:ahLst/>
              <a:cxnLst/>
              <a:rect l="l" t="t" r="r" b="b"/>
              <a:pathLst>
                <a:path w="4114800" h="701039">
                  <a:moveTo>
                    <a:pt x="4114798" y="0"/>
                  </a:moveTo>
                  <a:lnTo>
                    <a:pt x="0" y="0"/>
                  </a:lnTo>
                  <a:lnTo>
                    <a:pt x="0" y="701039"/>
                  </a:lnTo>
                  <a:lnTo>
                    <a:pt x="4114798" y="701039"/>
                  </a:lnTo>
                  <a:lnTo>
                    <a:pt x="411479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/>
            <p:cNvSpPr/>
            <p:nvPr/>
          </p:nvSpPr>
          <p:spPr>
            <a:xfrm>
              <a:off x="2484120" y="944880"/>
              <a:ext cx="4175760" cy="762000"/>
            </a:xfrm>
            <a:custGeom>
              <a:avLst/>
              <a:gdLst/>
              <a:ahLst/>
              <a:cxnLst/>
              <a:rect l="l" t="t" r="r" b="b"/>
              <a:pathLst>
                <a:path w="4175759" h="762000">
                  <a:moveTo>
                    <a:pt x="0" y="0"/>
                  </a:moveTo>
                  <a:lnTo>
                    <a:pt x="4175758" y="0"/>
                  </a:lnTo>
                  <a:lnTo>
                    <a:pt x="4175758" y="761841"/>
                  </a:lnTo>
                  <a:lnTo>
                    <a:pt x="0" y="761841"/>
                  </a:lnTo>
                  <a:lnTo>
                    <a:pt x="0" y="0"/>
                  </a:lnTo>
                  <a:close/>
                </a:path>
              </a:pathLst>
            </a:custGeom>
            <a:ln w="15239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/>
            <p:cNvSpPr/>
            <p:nvPr/>
          </p:nvSpPr>
          <p:spPr>
            <a:xfrm>
              <a:off x="2529839" y="990600"/>
              <a:ext cx="4084320" cy="670560"/>
            </a:xfrm>
            <a:custGeom>
              <a:avLst/>
              <a:gdLst/>
              <a:ahLst/>
              <a:cxnLst/>
              <a:rect l="l" t="t" r="r" b="b"/>
              <a:pathLst>
                <a:path w="4084320" h="670560">
                  <a:moveTo>
                    <a:pt x="0" y="0"/>
                  </a:moveTo>
                  <a:lnTo>
                    <a:pt x="4084319" y="0"/>
                  </a:lnTo>
                  <a:lnTo>
                    <a:pt x="4084319" y="670400"/>
                  </a:lnTo>
                  <a:lnTo>
                    <a:pt x="0" y="670400"/>
                  </a:lnTo>
                  <a:lnTo>
                    <a:pt x="0" y="0"/>
                  </a:lnTo>
                  <a:close/>
                </a:path>
              </a:pathLst>
            </a:custGeom>
            <a:ln w="45719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/>
          <p:cNvSpPr txBox="1"/>
          <p:nvPr/>
        </p:nvSpPr>
        <p:spPr>
          <a:xfrm>
            <a:off x="515349" y="1805304"/>
            <a:ext cx="4502785" cy="1092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25000"/>
              </a:lnSpc>
              <a:spcBef>
                <a:spcPts val="100"/>
              </a:spcBef>
            </a:pPr>
            <a:r>
              <a:rPr sz="2800" spc="-15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Operative</a:t>
            </a:r>
            <a:r>
              <a:rPr sz="2800" spc="4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800" spc="-35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preventive</a:t>
            </a:r>
            <a:r>
              <a:rPr sz="2800" spc="45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800" spc="-1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treatment: </a:t>
            </a:r>
            <a:r>
              <a:rPr sz="2800" spc="-685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800" spc="-80" dirty="0">
                <a:solidFill>
                  <a:srgbClr val="FFFF00"/>
                </a:solidFill>
                <a:latin typeface="Times New Roman" panose="02020503050405090304"/>
                <a:cs typeface="Times New Roman" panose="02020503050405090304"/>
              </a:rPr>
              <a:t>Caries</a:t>
            </a:r>
            <a:r>
              <a:rPr sz="2800" spc="-15" dirty="0">
                <a:solidFill>
                  <a:srgbClr val="FFFF00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800" spc="-60" dirty="0">
                <a:solidFill>
                  <a:srgbClr val="FFFF00"/>
                </a:solidFill>
                <a:latin typeface="Times New Roman" panose="02020503050405090304"/>
                <a:cs typeface="Times New Roman" panose="02020503050405090304"/>
              </a:rPr>
              <a:t>preventive</a:t>
            </a:r>
            <a:r>
              <a:rPr sz="2800" spc="-5" dirty="0">
                <a:solidFill>
                  <a:srgbClr val="FFFF00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800" spc="-25" dirty="0">
                <a:solidFill>
                  <a:srgbClr val="FFFF00"/>
                </a:solidFill>
                <a:latin typeface="Times New Roman" panose="02020503050405090304"/>
                <a:cs typeface="Times New Roman" panose="02020503050405090304"/>
              </a:rPr>
              <a:t>program</a:t>
            </a:r>
            <a:r>
              <a:rPr sz="2800" spc="-10" dirty="0">
                <a:solidFill>
                  <a:srgbClr val="FFFF00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80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–</a:t>
            </a:r>
            <a:endParaRPr sz="2800">
              <a:latin typeface="Times New Roman" panose="02020503050405090304"/>
              <a:cs typeface="Times New Roman" panose="02020503050405090304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60" dirty="0"/>
              <a:t>INDICATIONS</a:t>
            </a:r>
            <a:endParaRPr spc="60" dirty="0"/>
          </a:p>
        </p:txBody>
      </p:sp>
      <p:sp>
        <p:nvSpPr>
          <p:cNvPr id="8" name="object 8"/>
          <p:cNvSpPr txBox="1"/>
          <p:nvPr/>
        </p:nvSpPr>
        <p:spPr>
          <a:xfrm>
            <a:off x="2668746" y="1036320"/>
            <a:ext cx="3811904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b="1" spc="-10" dirty="0">
                <a:solidFill>
                  <a:srgbClr val="404040"/>
                </a:solidFill>
                <a:latin typeface="Times New Roman" panose="02020503050405090304"/>
                <a:cs typeface="Times New Roman" panose="02020503050405090304"/>
              </a:rPr>
              <a:t>FOR</a:t>
            </a:r>
            <a:r>
              <a:rPr sz="3600" b="1" spc="-75" dirty="0">
                <a:solidFill>
                  <a:srgbClr val="404040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3600" b="1" spc="-10" dirty="0">
                <a:solidFill>
                  <a:srgbClr val="404040"/>
                </a:solidFill>
                <a:latin typeface="Times New Roman" panose="02020503050405090304"/>
                <a:cs typeface="Times New Roman" panose="02020503050405090304"/>
              </a:rPr>
              <a:t>OPERATIVE</a:t>
            </a:r>
            <a:endParaRPr sz="3600">
              <a:latin typeface="Times New Roman" panose="02020503050405090304"/>
              <a:cs typeface="Times New Roman" panose="02020503050405090304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3054508" y="1582420"/>
            <a:ext cx="304165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b="1" spc="55" dirty="0">
                <a:solidFill>
                  <a:srgbClr val="404040"/>
                </a:solidFill>
                <a:latin typeface="Times New Roman" panose="02020503050405090304"/>
                <a:cs typeface="Times New Roman" panose="02020503050405090304"/>
              </a:rPr>
              <a:t>TREATMENT</a:t>
            </a:r>
            <a:endParaRPr sz="3600">
              <a:latin typeface="Times New Roman" panose="02020503050405090304"/>
              <a:cs typeface="Times New Roman" panose="02020503050405090304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477249" y="2948304"/>
            <a:ext cx="7326630" cy="3467100"/>
          </a:xfrm>
          <a:prstGeom prst="rect">
            <a:avLst/>
          </a:prstGeom>
        </p:spPr>
        <p:txBody>
          <a:bodyPr vert="horz" wrap="square" lIns="0" tIns="43180" rIns="0" bIns="0" rtlCol="0">
            <a:spAutoFit/>
          </a:bodyPr>
          <a:lstStyle/>
          <a:p>
            <a:pPr marL="508000" indent="-457200">
              <a:lnSpc>
                <a:spcPct val="100000"/>
              </a:lnSpc>
              <a:spcBef>
                <a:spcPts val="340"/>
              </a:spcBef>
              <a:buClr>
                <a:srgbClr val="6F6F74"/>
              </a:buClr>
              <a:buFont typeface="Arial MT"/>
              <a:buChar char="•"/>
              <a:tabLst>
                <a:tab pos="507365" algn="l"/>
                <a:tab pos="508000" algn="l"/>
              </a:tabLst>
            </a:pPr>
            <a:r>
              <a:rPr sz="280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for</a:t>
            </a:r>
            <a:r>
              <a:rPr sz="2800" spc="-15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800" spc="-8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caries</a:t>
            </a:r>
            <a:r>
              <a:rPr sz="2800" spc="-15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800" spc="-6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high</a:t>
            </a:r>
            <a:r>
              <a:rPr sz="2800" spc="-15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800" spc="-75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risk</a:t>
            </a:r>
            <a:r>
              <a:rPr sz="2800" spc="-15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800" spc="-1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pt.</a:t>
            </a:r>
            <a:endParaRPr sz="2800">
              <a:latin typeface="Times New Roman" panose="02020503050405090304"/>
              <a:cs typeface="Times New Roman" panose="02020503050405090304"/>
            </a:endParaRPr>
          </a:p>
          <a:p>
            <a:pPr marL="508000" indent="-457200">
              <a:lnSpc>
                <a:spcPct val="100000"/>
              </a:lnSpc>
              <a:spcBef>
                <a:spcPts val="240"/>
              </a:spcBef>
              <a:buClr>
                <a:srgbClr val="6F6F74"/>
              </a:buClr>
              <a:buFont typeface="Arial MT"/>
              <a:buChar char="•"/>
              <a:tabLst>
                <a:tab pos="507365" algn="l"/>
                <a:tab pos="508000" algn="l"/>
                <a:tab pos="2672080" algn="l"/>
              </a:tabLst>
            </a:pPr>
            <a:r>
              <a:rPr sz="2800" spc="-15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Restoration</a:t>
            </a:r>
            <a:r>
              <a:rPr sz="2800" spc="6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800" spc="1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of	</a:t>
            </a:r>
            <a:r>
              <a:rPr sz="2800" spc="-25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incipient</a:t>
            </a:r>
            <a:r>
              <a:rPr sz="2800" spc="25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800" spc="-55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lesion:</a:t>
            </a:r>
            <a:endParaRPr sz="2800">
              <a:latin typeface="Times New Roman" panose="02020503050405090304"/>
              <a:cs typeface="Times New Roman" panose="02020503050405090304"/>
            </a:endParaRPr>
          </a:p>
          <a:p>
            <a:pPr marL="508000" indent="-457200">
              <a:lnSpc>
                <a:spcPct val="100000"/>
              </a:lnSpc>
              <a:spcBef>
                <a:spcPts val="840"/>
              </a:spcBef>
              <a:buClr>
                <a:srgbClr val="6F6F74"/>
              </a:buClr>
              <a:buFont typeface="Arial MT"/>
              <a:buChar char="•"/>
              <a:tabLst>
                <a:tab pos="507365" algn="l"/>
                <a:tab pos="508000" algn="l"/>
              </a:tabLst>
            </a:pPr>
            <a:r>
              <a:rPr sz="2800" spc="-1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Poor</a:t>
            </a:r>
            <a:r>
              <a:rPr sz="2800" spc="-25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800" spc="-55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oral</a:t>
            </a:r>
            <a:r>
              <a:rPr sz="2800" spc="-3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800" spc="-9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hygeine</a:t>
            </a:r>
            <a:endParaRPr sz="2800">
              <a:latin typeface="Times New Roman" panose="02020503050405090304"/>
              <a:cs typeface="Times New Roman" panose="02020503050405090304"/>
            </a:endParaRPr>
          </a:p>
          <a:p>
            <a:pPr marL="507365" marR="55880" indent="-457200">
              <a:lnSpc>
                <a:spcPts val="3000"/>
              </a:lnSpc>
              <a:spcBef>
                <a:spcPts val="1340"/>
              </a:spcBef>
              <a:buClr>
                <a:srgbClr val="6F6F74"/>
              </a:buClr>
              <a:buFont typeface="Arial MT"/>
              <a:buChar char="•"/>
              <a:tabLst>
                <a:tab pos="507365" algn="l"/>
                <a:tab pos="508000" algn="l"/>
              </a:tabLst>
            </a:pPr>
            <a:r>
              <a:rPr sz="2800" spc="295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H/O</a:t>
            </a:r>
            <a:r>
              <a:rPr sz="280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800" spc="-8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caries</a:t>
            </a:r>
            <a:r>
              <a:rPr sz="280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800" spc="25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on</a:t>
            </a:r>
            <a:r>
              <a:rPr sz="280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800" spc="-5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contralateral</a:t>
            </a:r>
            <a:r>
              <a:rPr sz="2800" spc="5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800" spc="-6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surfaces</a:t>
            </a:r>
            <a:r>
              <a:rPr sz="2800" spc="-5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800" spc="62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/</a:t>
            </a:r>
            <a:r>
              <a:rPr sz="2800" spc="5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800" spc="-3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numerous </a:t>
            </a:r>
            <a:r>
              <a:rPr sz="2800" spc="-685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800" spc="-6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carious</a:t>
            </a:r>
            <a:r>
              <a:rPr sz="2800" spc="-1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 teeth</a:t>
            </a:r>
            <a:endParaRPr sz="2800">
              <a:latin typeface="Times New Roman" panose="02020503050405090304"/>
              <a:cs typeface="Times New Roman" panose="02020503050405090304"/>
            </a:endParaRPr>
          </a:p>
          <a:p>
            <a:pPr marL="508000" indent="-457200">
              <a:lnSpc>
                <a:spcPct val="100000"/>
              </a:lnSpc>
              <a:spcBef>
                <a:spcPts val="800"/>
              </a:spcBef>
              <a:buClr>
                <a:srgbClr val="6F6F74"/>
              </a:buClr>
              <a:buFont typeface="Arial MT"/>
              <a:buChar char="•"/>
              <a:tabLst>
                <a:tab pos="507365" algn="l"/>
                <a:tab pos="508000" algn="l"/>
              </a:tabLst>
            </a:pPr>
            <a:r>
              <a:rPr sz="2800" spc="-4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When</a:t>
            </a:r>
            <a:r>
              <a:rPr sz="2800" spc="-15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800" spc="-6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cavitation</a:t>
            </a:r>
            <a:r>
              <a:rPr sz="2800" spc="-1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800" spc="-105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is</a:t>
            </a:r>
            <a:r>
              <a:rPr sz="2800" spc="-15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800" spc="-2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present</a:t>
            </a:r>
            <a:endParaRPr sz="2800">
              <a:latin typeface="Times New Roman" panose="02020503050405090304"/>
              <a:cs typeface="Times New Roman" panose="02020503050405090304"/>
            </a:endParaRPr>
          </a:p>
          <a:p>
            <a:pPr marL="508000" indent="-457200">
              <a:lnSpc>
                <a:spcPct val="100000"/>
              </a:lnSpc>
              <a:spcBef>
                <a:spcPts val="840"/>
              </a:spcBef>
              <a:buClr>
                <a:srgbClr val="6F6F74"/>
              </a:buClr>
              <a:buFont typeface="Arial MT"/>
              <a:buChar char="•"/>
              <a:tabLst>
                <a:tab pos="507365" algn="l"/>
                <a:tab pos="508000" algn="l"/>
                <a:tab pos="2718435" algn="l"/>
              </a:tabLst>
            </a:pPr>
            <a:r>
              <a:rPr sz="2800" spc="105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H</a:t>
            </a:r>
            <a:r>
              <a:rPr sz="2800" spc="-105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i</a:t>
            </a:r>
            <a:r>
              <a:rPr sz="2800" spc="-19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g</a:t>
            </a:r>
            <a:r>
              <a:rPr sz="2800" spc="25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h</a:t>
            </a:r>
            <a:r>
              <a:rPr sz="280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800" spc="-45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de</a:t>
            </a:r>
            <a:r>
              <a:rPr sz="2800" spc="-85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g</a:t>
            </a:r>
            <a:r>
              <a:rPr sz="280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r</a:t>
            </a:r>
            <a:r>
              <a:rPr sz="2800" spc="-8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ee</a:t>
            </a:r>
            <a:r>
              <a:rPr sz="280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800" spc="25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o</a:t>
            </a:r>
            <a:r>
              <a:rPr sz="2800" spc="-3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f</a:t>
            </a:r>
            <a:r>
              <a:rPr sz="280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	</a:t>
            </a:r>
            <a:r>
              <a:rPr sz="2800" spc="-8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c</a:t>
            </a:r>
            <a:r>
              <a:rPr sz="2800" spc="-11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a</a:t>
            </a:r>
            <a:r>
              <a:rPr sz="280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r</a:t>
            </a:r>
            <a:r>
              <a:rPr sz="2800" spc="-85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i</a:t>
            </a:r>
            <a:r>
              <a:rPr sz="2800" spc="-14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e</a:t>
            </a:r>
            <a:r>
              <a:rPr sz="2800" spc="-7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s</a:t>
            </a:r>
            <a:r>
              <a:rPr sz="280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800" spc="-75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s</a:t>
            </a:r>
            <a:r>
              <a:rPr sz="2800" spc="-35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u</a:t>
            </a:r>
            <a:r>
              <a:rPr sz="2800" spc="-75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s</a:t>
            </a:r>
            <a:r>
              <a:rPr sz="2800" spc="-113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c</a:t>
            </a:r>
            <a:r>
              <a:rPr sz="1800" b="1" spc="-60" baseline="-1900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2</a:t>
            </a:r>
            <a:r>
              <a:rPr sz="1800" b="1" spc="-179" baseline="-1900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6</a:t>
            </a:r>
            <a:r>
              <a:rPr sz="2800" spc="-5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e</a:t>
            </a:r>
            <a:r>
              <a:rPr sz="2800" spc="25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p</a:t>
            </a:r>
            <a:r>
              <a:rPr sz="2800" spc="-11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a</a:t>
            </a:r>
            <a:r>
              <a:rPr sz="2800" spc="35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t</a:t>
            </a:r>
            <a:r>
              <a:rPr sz="2800" spc="-11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a</a:t>
            </a:r>
            <a:r>
              <a:rPr sz="2800" spc="25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b</a:t>
            </a:r>
            <a:r>
              <a:rPr sz="2800" spc="-95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ili</a:t>
            </a:r>
            <a:r>
              <a:rPr sz="2800" spc="-10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t</a:t>
            </a:r>
            <a:r>
              <a:rPr sz="2800" spc="-235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y</a:t>
            </a:r>
            <a:endParaRPr sz="2800">
              <a:latin typeface="Times New Roman" panose="02020503050405090304"/>
              <a:cs typeface="Times New Roman" panose="02020503050405090304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051188" y="1805304"/>
            <a:ext cx="6097270" cy="2159000"/>
          </a:xfrm>
          <a:prstGeom prst="rect">
            <a:avLst/>
          </a:prstGeom>
        </p:spPr>
        <p:txBody>
          <a:bodyPr vert="horz" wrap="square" lIns="0" tIns="1193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40"/>
              </a:spcBef>
              <a:tabLst>
                <a:tab pos="2006600" algn="l"/>
              </a:tabLst>
            </a:pPr>
            <a:r>
              <a:rPr sz="2800" spc="-10" dirty="0">
                <a:solidFill>
                  <a:srgbClr val="FFFF00"/>
                </a:solidFill>
                <a:latin typeface="Times New Roman" panose="02020503050405090304"/>
                <a:cs typeface="Times New Roman" panose="02020503050405090304"/>
              </a:rPr>
              <a:t>Treatment</a:t>
            </a:r>
            <a:r>
              <a:rPr sz="2800" spc="70" dirty="0">
                <a:solidFill>
                  <a:srgbClr val="FFFF00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800" spc="10" dirty="0">
                <a:solidFill>
                  <a:srgbClr val="FFFF00"/>
                </a:solidFill>
                <a:latin typeface="Times New Roman" panose="02020503050405090304"/>
                <a:cs typeface="Times New Roman" panose="02020503050405090304"/>
              </a:rPr>
              <a:t>of	</a:t>
            </a:r>
            <a:r>
              <a:rPr sz="2800" spc="-25" dirty="0">
                <a:solidFill>
                  <a:srgbClr val="FFFF00"/>
                </a:solidFill>
                <a:latin typeface="Times New Roman" panose="02020503050405090304"/>
                <a:cs typeface="Times New Roman" panose="02020503050405090304"/>
              </a:rPr>
              <a:t>abrasion,</a:t>
            </a:r>
            <a:r>
              <a:rPr sz="2800" spc="45" dirty="0">
                <a:solidFill>
                  <a:srgbClr val="FFFF00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800" spc="-5" dirty="0">
                <a:solidFill>
                  <a:srgbClr val="FFFF00"/>
                </a:solidFill>
                <a:latin typeface="Times New Roman" panose="02020503050405090304"/>
                <a:cs typeface="Times New Roman" panose="02020503050405090304"/>
              </a:rPr>
              <a:t>erosion</a:t>
            </a:r>
            <a:r>
              <a:rPr sz="2800" spc="40" dirty="0">
                <a:solidFill>
                  <a:srgbClr val="FFFF00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800" spc="-140" dirty="0">
                <a:solidFill>
                  <a:srgbClr val="FFFF00"/>
                </a:solidFill>
                <a:latin typeface="Times New Roman" panose="02020503050405090304"/>
                <a:cs typeface="Times New Roman" panose="02020503050405090304"/>
              </a:rPr>
              <a:t>&amp;</a:t>
            </a:r>
            <a:r>
              <a:rPr sz="2800" spc="40" dirty="0">
                <a:solidFill>
                  <a:srgbClr val="FFFF00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800" spc="-15" dirty="0">
                <a:solidFill>
                  <a:srgbClr val="FFFF00"/>
                </a:solidFill>
                <a:latin typeface="Times New Roman" panose="02020503050405090304"/>
                <a:cs typeface="Times New Roman" panose="02020503050405090304"/>
              </a:rPr>
              <a:t>attrition:</a:t>
            </a:r>
            <a:endParaRPr sz="2800">
              <a:latin typeface="Times New Roman" panose="02020503050405090304"/>
              <a:cs typeface="Times New Roman" panose="02020503050405090304"/>
            </a:endParaRPr>
          </a:p>
          <a:p>
            <a:pPr marL="469900" indent="-457200">
              <a:lnSpc>
                <a:spcPct val="100000"/>
              </a:lnSpc>
              <a:spcBef>
                <a:spcPts val="840"/>
              </a:spcBef>
              <a:buClr>
                <a:srgbClr val="6F6F74"/>
              </a:buClr>
              <a:buFont typeface="Arial MT"/>
              <a:buChar char="•"/>
              <a:tabLst>
                <a:tab pos="469265" algn="l"/>
                <a:tab pos="469900" algn="l"/>
              </a:tabLst>
            </a:pPr>
            <a:r>
              <a:rPr sz="2800" spc="-45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When</a:t>
            </a:r>
            <a:r>
              <a:rPr sz="2800" spc="-1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800" spc="-9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cariously</a:t>
            </a:r>
            <a:r>
              <a:rPr sz="2800" spc="-1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800" spc="-8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involved</a:t>
            </a:r>
            <a:endParaRPr sz="2800">
              <a:latin typeface="Times New Roman" panose="02020503050405090304"/>
              <a:cs typeface="Times New Roman" panose="02020503050405090304"/>
            </a:endParaRPr>
          </a:p>
          <a:p>
            <a:pPr marL="469900" indent="-457200">
              <a:lnSpc>
                <a:spcPct val="100000"/>
              </a:lnSpc>
              <a:spcBef>
                <a:spcPts val="840"/>
              </a:spcBef>
              <a:buClr>
                <a:srgbClr val="6F6F74"/>
              </a:buClr>
              <a:buFont typeface="Arial MT"/>
              <a:buChar char="•"/>
              <a:tabLst>
                <a:tab pos="469265" algn="l"/>
                <a:tab pos="469900" algn="l"/>
              </a:tabLst>
            </a:pPr>
            <a:r>
              <a:rPr sz="2800" spc="-15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Defect</a:t>
            </a:r>
            <a:r>
              <a:rPr sz="2800" spc="-1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800" spc="-105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is</a:t>
            </a:r>
            <a:r>
              <a:rPr sz="2800" spc="-15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800" spc="-25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deep</a:t>
            </a:r>
            <a:r>
              <a:rPr sz="2800" spc="-1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800" spc="15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or</a:t>
            </a:r>
            <a:r>
              <a:rPr sz="2800" spc="-5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800" spc="-7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close</a:t>
            </a:r>
            <a:r>
              <a:rPr sz="2800" spc="-1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800" spc="3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to</a:t>
            </a:r>
            <a:r>
              <a:rPr sz="2800" spc="-1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800" spc="-3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pulp</a:t>
            </a:r>
            <a:endParaRPr sz="2800">
              <a:latin typeface="Times New Roman" panose="02020503050405090304"/>
              <a:cs typeface="Times New Roman" panose="02020503050405090304"/>
            </a:endParaRPr>
          </a:p>
          <a:p>
            <a:pPr marL="469900" indent="-457200">
              <a:lnSpc>
                <a:spcPct val="100000"/>
              </a:lnSpc>
              <a:spcBef>
                <a:spcPts val="840"/>
              </a:spcBef>
              <a:buClr>
                <a:srgbClr val="6F6F74"/>
              </a:buClr>
              <a:buFont typeface="Arial MT"/>
              <a:buChar char="•"/>
              <a:tabLst>
                <a:tab pos="469265" algn="l"/>
                <a:tab pos="469900" algn="l"/>
              </a:tabLst>
            </a:pPr>
            <a:r>
              <a:rPr sz="2800" spc="-35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Intolerable</a:t>
            </a:r>
            <a:r>
              <a:rPr sz="2800" spc="-2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800" spc="-105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sensitivity.</a:t>
            </a:r>
            <a:endParaRPr sz="2800">
              <a:latin typeface="Times New Roman" panose="02020503050405090304"/>
              <a:cs typeface="Times New Roman" panose="02020503050405090304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375"/>
              </a:lnSpc>
            </a:pPr>
            <a:fld id="{81D60167-4931-47E6-BA6A-407CBD079E47}" type="slidenum">
              <a:rPr spc="-40" dirty="0"/>
            </a:fld>
            <a:endParaRPr spc="-40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-6349" y="279379"/>
            <a:ext cx="9156700" cy="1088390"/>
            <a:chOff x="-6349" y="279379"/>
            <a:chExt cx="9156700" cy="1088390"/>
          </a:xfrm>
        </p:grpSpPr>
        <p:sp>
          <p:nvSpPr>
            <p:cNvPr id="3" name="object 3"/>
            <p:cNvSpPr/>
            <p:nvPr/>
          </p:nvSpPr>
          <p:spPr>
            <a:xfrm>
              <a:off x="1485898" y="317479"/>
              <a:ext cx="5659120" cy="1012190"/>
            </a:xfrm>
            <a:custGeom>
              <a:avLst/>
              <a:gdLst/>
              <a:ahLst/>
              <a:cxnLst/>
              <a:rect l="l" t="t" r="r" b="b"/>
              <a:pathLst>
                <a:path w="5659120" h="1012190">
                  <a:moveTo>
                    <a:pt x="5658624" y="0"/>
                  </a:moveTo>
                  <a:lnTo>
                    <a:pt x="0" y="0"/>
                  </a:lnTo>
                  <a:lnTo>
                    <a:pt x="0" y="1011957"/>
                  </a:lnTo>
                  <a:lnTo>
                    <a:pt x="5658624" y="1011957"/>
                  </a:lnTo>
                  <a:lnTo>
                    <a:pt x="5658624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/>
            <p:cNvSpPr/>
            <p:nvPr/>
          </p:nvSpPr>
          <p:spPr>
            <a:xfrm>
              <a:off x="1455418" y="286999"/>
              <a:ext cx="5720080" cy="1073150"/>
            </a:xfrm>
            <a:custGeom>
              <a:avLst/>
              <a:gdLst/>
              <a:ahLst/>
              <a:cxnLst/>
              <a:rect l="l" t="t" r="r" b="b"/>
              <a:pathLst>
                <a:path w="5720080" h="1073150">
                  <a:moveTo>
                    <a:pt x="0" y="0"/>
                  </a:moveTo>
                  <a:lnTo>
                    <a:pt x="5719602" y="0"/>
                  </a:lnTo>
                  <a:lnTo>
                    <a:pt x="5719602" y="1072990"/>
                  </a:lnTo>
                  <a:lnTo>
                    <a:pt x="0" y="1072990"/>
                  </a:lnTo>
                  <a:lnTo>
                    <a:pt x="0" y="0"/>
                  </a:lnTo>
                  <a:close/>
                </a:path>
              </a:pathLst>
            </a:custGeom>
            <a:ln w="15239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/>
            <p:cNvSpPr/>
            <p:nvPr/>
          </p:nvSpPr>
          <p:spPr>
            <a:xfrm>
              <a:off x="1501138" y="332719"/>
              <a:ext cx="5628640" cy="981710"/>
            </a:xfrm>
            <a:custGeom>
              <a:avLst/>
              <a:gdLst/>
              <a:ahLst/>
              <a:cxnLst/>
              <a:rect l="l" t="t" r="r" b="b"/>
              <a:pathLst>
                <a:path w="5628640" h="981710">
                  <a:moveTo>
                    <a:pt x="0" y="0"/>
                  </a:moveTo>
                  <a:lnTo>
                    <a:pt x="5628162" y="0"/>
                  </a:lnTo>
                  <a:lnTo>
                    <a:pt x="5628162" y="981550"/>
                  </a:lnTo>
                  <a:lnTo>
                    <a:pt x="0" y="981550"/>
                  </a:lnTo>
                  <a:lnTo>
                    <a:pt x="0" y="0"/>
                  </a:lnTo>
                  <a:close/>
                </a:path>
              </a:pathLst>
            </a:custGeom>
            <a:ln w="45719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/>
          <p:cNvSpPr txBox="1"/>
          <p:nvPr/>
        </p:nvSpPr>
        <p:spPr>
          <a:xfrm>
            <a:off x="634424" y="1947545"/>
            <a:ext cx="6851015" cy="230632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469265" marR="5080" indent="-457200">
              <a:lnSpc>
                <a:spcPct val="99000"/>
              </a:lnSpc>
              <a:spcBef>
                <a:spcPts val="125"/>
              </a:spcBef>
              <a:buClr>
                <a:srgbClr val="6F6F74"/>
              </a:buClr>
              <a:buFont typeface="Arial MT"/>
              <a:buChar char="•"/>
              <a:tabLst>
                <a:tab pos="469265" algn="l"/>
                <a:tab pos="469900" algn="l"/>
              </a:tabLst>
            </a:pPr>
            <a:r>
              <a:rPr sz="2800" spc="-45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Provide</a:t>
            </a:r>
            <a:r>
              <a:rPr sz="280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800" spc="-5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the</a:t>
            </a:r>
            <a:r>
              <a:rPr sz="2800" spc="5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800" spc="-3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patient</a:t>
            </a:r>
            <a:r>
              <a:rPr sz="2800" spc="5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800" spc="-6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with</a:t>
            </a:r>
            <a:r>
              <a:rPr sz="2800" spc="5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800" spc="-65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alternative</a:t>
            </a:r>
            <a:r>
              <a:rPr sz="2800" spc="5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800" spc="-45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therapies </a:t>
            </a:r>
            <a:r>
              <a:rPr sz="2800" spc="-4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800" spc="-11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available</a:t>
            </a:r>
            <a:r>
              <a:rPr sz="2800" spc="-5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800" spc="-14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&amp;</a:t>
            </a:r>
            <a:r>
              <a:rPr sz="280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800" spc="-3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their</a:t>
            </a:r>
            <a:r>
              <a:rPr sz="280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800" spc="-75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advantages,</a:t>
            </a:r>
            <a:r>
              <a:rPr sz="2800" spc="-5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800" spc="-7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disadvantages</a:t>
            </a:r>
            <a:r>
              <a:rPr sz="280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800" spc="-14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&amp; </a:t>
            </a:r>
            <a:r>
              <a:rPr sz="2800" spc="-135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800" spc="-75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risk</a:t>
            </a:r>
            <a:r>
              <a:rPr sz="280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800" spc="-6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associated</a:t>
            </a:r>
            <a:r>
              <a:rPr sz="2800" spc="5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800" spc="-6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with</a:t>
            </a:r>
            <a:r>
              <a:rPr sz="2800" spc="5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800" spc="-7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each</a:t>
            </a:r>
            <a:r>
              <a:rPr sz="2800" spc="5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800" spc="-65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alternative</a:t>
            </a:r>
            <a:r>
              <a:rPr sz="2800" spc="5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800" spc="-5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therapy</a:t>
            </a:r>
            <a:r>
              <a:rPr sz="2800" spc="5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800" spc="3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to </a:t>
            </a:r>
            <a:r>
              <a:rPr sz="2800" spc="-685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800" spc="-25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be</a:t>
            </a:r>
            <a:r>
              <a:rPr sz="2800" spc="-5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800" spc="-65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discussed</a:t>
            </a:r>
            <a:endParaRPr sz="2800">
              <a:latin typeface="Times New Roman" panose="02020503050405090304"/>
              <a:cs typeface="Times New Roman" panose="02020503050405090304"/>
            </a:endParaRPr>
          </a:p>
          <a:p>
            <a:pPr marL="469900" indent="-457200">
              <a:lnSpc>
                <a:spcPct val="100000"/>
              </a:lnSpc>
              <a:spcBef>
                <a:spcPts val="1240"/>
              </a:spcBef>
              <a:buClr>
                <a:srgbClr val="6F6F74"/>
              </a:buClr>
              <a:buFont typeface="Arial MT"/>
              <a:buChar char="•"/>
              <a:tabLst>
                <a:tab pos="469265" algn="l"/>
                <a:tab pos="469900" algn="l"/>
              </a:tabLst>
            </a:pPr>
            <a:r>
              <a:rPr sz="2800" spc="-5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Discuss</a:t>
            </a:r>
            <a:r>
              <a:rPr sz="2800" spc="-15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800" spc="-2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treatment</a:t>
            </a:r>
            <a:r>
              <a:rPr sz="2800" spc="-1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800" spc="-25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Cost</a:t>
            </a:r>
            <a:endParaRPr sz="2800">
              <a:latin typeface="Times New Roman" panose="02020503050405090304"/>
              <a:cs typeface="Times New Roman" panose="02020503050405090304"/>
            </a:endParaRPr>
          </a:p>
        </p:txBody>
      </p:sp>
      <p:sp>
        <p:nvSpPr>
          <p:cNvPr id="8" name="object 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375"/>
              </a:lnSpc>
            </a:pPr>
            <a:fld id="{81D60167-4931-47E6-BA6A-407CBD079E47}" type="slidenum">
              <a:rPr spc="-40" dirty="0"/>
            </a:fld>
            <a:endParaRPr spc="-40" dirty="0"/>
          </a:p>
        </p:txBody>
      </p: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2538768" y="246877"/>
            <a:ext cx="3559175" cy="899160"/>
          </a:xfrm>
          <a:prstGeom prst="rect">
            <a:avLst/>
          </a:prstGeom>
        </p:spPr>
        <p:txBody>
          <a:bodyPr vert="horz" wrap="square" lIns="0" tIns="35560" rIns="0" bIns="0" rtlCol="0">
            <a:spAutoFit/>
          </a:bodyPr>
          <a:lstStyle/>
          <a:p>
            <a:pPr marL="766445" marR="5080" indent="-754380">
              <a:lnSpc>
                <a:spcPts val="3400"/>
              </a:lnSpc>
              <a:spcBef>
                <a:spcPts val="280"/>
              </a:spcBef>
            </a:pPr>
            <a:r>
              <a:rPr sz="2900" spc="45" dirty="0"/>
              <a:t>TREATMENT</a:t>
            </a:r>
            <a:r>
              <a:rPr sz="2900" spc="-65" dirty="0"/>
              <a:t> </a:t>
            </a:r>
            <a:r>
              <a:rPr sz="2900" spc="15" dirty="0"/>
              <a:t>PLAN </a:t>
            </a:r>
            <a:r>
              <a:rPr sz="2900" spc="-710" dirty="0"/>
              <a:t> </a:t>
            </a:r>
            <a:r>
              <a:rPr sz="2900" spc="-130" dirty="0"/>
              <a:t>APPROVAL:</a:t>
            </a:r>
            <a:endParaRPr sz="290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-6349" y="477800"/>
            <a:ext cx="9156700" cy="1236980"/>
            <a:chOff x="-6349" y="477800"/>
            <a:chExt cx="9156700" cy="1236980"/>
          </a:xfrm>
        </p:grpSpPr>
        <p:sp>
          <p:nvSpPr>
            <p:cNvPr id="3" name="object 3"/>
            <p:cNvSpPr/>
            <p:nvPr/>
          </p:nvSpPr>
          <p:spPr>
            <a:xfrm>
              <a:off x="2514600" y="515900"/>
              <a:ext cx="4892040" cy="1160780"/>
            </a:xfrm>
            <a:custGeom>
              <a:avLst/>
              <a:gdLst/>
              <a:ahLst/>
              <a:cxnLst/>
              <a:rect l="l" t="t" r="r" b="b"/>
              <a:pathLst>
                <a:path w="4892040" h="1160780">
                  <a:moveTo>
                    <a:pt x="4892038" y="0"/>
                  </a:moveTo>
                  <a:lnTo>
                    <a:pt x="0" y="0"/>
                  </a:lnTo>
                  <a:lnTo>
                    <a:pt x="0" y="1160499"/>
                  </a:lnTo>
                  <a:lnTo>
                    <a:pt x="4892038" y="1160499"/>
                  </a:lnTo>
                  <a:lnTo>
                    <a:pt x="489203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/>
            <p:cNvSpPr/>
            <p:nvPr/>
          </p:nvSpPr>
          <p:spPr>
            <a:xfrm>
              <a:off x="2484120" y="485420"/>
              <a:ext cx="4953000" cy="1221740"/>
            </a:xfrm>
            <a:custGeom>
              <a:avLst/>
              <a:gdLst/>
              <a:ahLst/>
              <a:cxnLst/>
              <a:rect l="l" t="t" r="r" b="b"/>
              <a:pathLst>
                <a:path w="4953000" h="1221739">
                  <a:moveTo>
                    <a:pt x="0" y="0"/>
                  </a:moveTo>
                  <a:lnTo>
                    <a:pt x="4952840" y="0"/>
                  </a:lnTo>
                  <a:lnTo>
                    <a:pt x="4952840" y="1221422"/>
                  </a:lnTo>
                  <a:lnTo>
                    <a:pt x="0" y="1221422"/>
                  </a:lnTo>
                  <a:lnTo>
                    <a:pt x="0" y="0"/>
                  </a:lnTo>
                  <a:close/>
                </a:path>
              </a:pathLst>
            </a:custGeom>
            <a:ln w="15239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/>
            <p:cNvSpPr/>
            <p:nvPr/>
          </p:nvSpPr>
          <p:spPr>
            <a:xfrm>
              <a:off x="2529839" y="531141"/>
              <a:ext cx="4861560" cy="1130300"/>
            </a:xfrm>
            <a:custGeom>
              <a:avLst/>
              <a:gdLst/>
              <a:ahLst/>
              <a:cxnLst/>
              <a:rect l="l" t="t" r="r" b="b"/>
              <a:pathLst>
                <a:path w="4861559" h="1130300">
                  <a:moveTo>
                    <a:pt x="0" y="0"/>
                  </a:moveTo>
                  <a:lnTo>
                    <a:pt x="4861400" y="0"/>
                  </a:lnTo>
                  <a:lnTo>
                    <a:pt x="4861400" y="1129982"/>
                  </a:lnTo>
                  <a:lnTo>
                    <a:pt x="0" y="1129982"/>
                  </a:lnTo>
                  <a:lnTo>
                    <a:pt x="0" y="0"/>
                  </a:lnTo>
                  <a:close/>
                </a:path>
              </a:pathLst>
            </a:custGeom>
            <a:ln w="45719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/>
          <p:cNvSpPr txBox="1"/>
          <p:nvPr/>
        </p:nvSpPr>
        <p:spPr>
          <a:xfrm>
            <a:off x="773346" y="1911984"/>
            <a:ext cx="6873240" cy="3589020"/>
          </a:xfrm>
          <a:prstGeom prst="rect">
            <a:avLst/>
          </a:prstGeom>
        </p:spPr>
        <p:txBody>
          <a:bodyPr vert="horz" wrap="square" lIns="0" tIns="63500" rIns="0" bIns="0" rtlCol="0">
            <a:spAutoFit/>
          </a:bodyPr>
          <a:lstStyle/>
          <a:p>
            <a:pPr marL="469900" marR="5080" indent="-457200">
              <a:lnSpc>
                <a:spcPts val="3000"/>
              </a:lnSpc>
              <a:spcBef>
                <a:spcPts val="500"/>
              </a:spcBef>
              <a:buClr>
                <a:srgbClr val="6F6F74"/>
              </a:buClr>
              <a:buFont typeface="Arial MT"/>
              <a:buChar char="•"/>
              <a:tabLst>
                <a:tab pos="469265" algn="l"/>
                <a:tab pos="469900" algn="l"/>
              </a:tabLst>
            </a:pPr>
            <a:r>
              <a:rPr sz="2800" spc="2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Proper</a:t>
            </a:r>
            <a:r>
              <a:rPr sz="2800" spc="6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800" spc="-45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diagnosis</a:t>
            </a:r>
            <a:r>
              <a:rPr sz="2800" spc="6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800" spc="-14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&amp;</a:t>
            </a:r>
            <a:r>
              <a:rPr sz="2800" spc="65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800" spc="5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treatment</a:t>
            </a:r>
            <a:r>
              <a:rPr sz="2800" spc="6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800" spc="-25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planning</a:t>
            </a:r>
            <a:r>
              <a:rPr sz="2800" spc="6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800" spc="-10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play</a:t>
            </a:r>
            <a:r>
              <a:rPr sz="2800" spc="65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800" spc="-11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a </a:t>
            </a:r>
            <a:r>
              <a:rPr sz="2800" spc="-685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800" spc="-55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critical</a:t>
            </a:r>
            <a:r>
              <a:rPr sz="2800" spc="55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800" spc="-25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role</a:t>
            </a:r>
            <a:r>
              <a:rPr sz="2800" spc="6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800" spc="-4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in</a:t>
            </a:r>
            <a:r>
              <a:rPr sz="2800" spc="55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800" spc="-2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dental</a:t>
            </a:r>
            <a:r>
              <a:rPr sz="2800" spc="6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800" spc="-6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care.</a:t>
            </a:r>
            <a:endParaRPr sz="2800">
              <a:latin typeface="Times New Roman" panose="02020503050405090304"/>
              <a:cs typeface="Times New Roman" panose="02020503050405090304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Clr>
                <a:srgbClr val="6F6F74"/>
              </a:buClr>
              <a:buFont typeface="Arial MT"/>
              <a:buChar char="•"/>
            </a:pPr>
            <a:endParaRPr sz="3300">
              <a:latin typeface="Times New Roman" panose="02020503050405090304"/>
              <a:cs typeface="Times New Roman" panose="02020503050405090304"/>
            </a:endParaRPr>
          </a:p>
          <a:p>
            <a:pPr marL="469900" indent="-457200">
              <a:lnSpc>
                <a:spcPct val="100000"/>
              </a:lnSpc>
              <a:buClr>
                <a:srgbClr val="6F6F74"/>
              </a:buClr>
              <a:buFont typeface="Arial MT"/>
              <a:buChar char="•"/>
              <a:tabLst>
                <a:tab pos="469265" algn="l"/>
                <a:tab pos="469900" algn="l"/>
              </a:tabLst>
            </a:pPr>
            <a:r>
              <a:rPr sz="2800" spc="-30" dirty="0">
                <a:solidFill>
                  <a:srgbClr val="FFFF00"/>
                </a:solidFill>
                <a:latin typeface="Times New Roman" panose="02020503050405090304"/>
                <a:cs typeface="Times New Roman" panose="02020503050405090304"/>
              </a:rPr>
              <a:t>Evaluate</a:t>
            </a:r>
            <a:r>
              <a:rPr sz="2800" spc="45" dirty="0">
                <a:solidFill>
                  <a:srgbClr val="FFFF00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800" spc="15" dirty="0">
                <a:solidFill>
                  <a:srgbClr val="FFFF00"/>
                </a:solidFill>
                <a:latin typeface="Times New Roman" panose="02020503050405090304"/>
                <a:cs typeface="Times New Roman" panose="02020503050405090304"/>
              </a:rPr>
              <a:t>the</a:t>
            </a:r>
            <a:r>
              <a:rPr sz="2800" spc="40" dirty="0">
                <a:solidFill>
                  <a:srgbClr val="FFFF00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800" spc="-5" dirty="0">
                <a:solidFill>
                  <a:srgbClr val="FFFF00"/>
                </a:solidFill>
                <a:latin typeface="Times New Roman" panose="02020503050405090304"/>
                <a:cs typeface="Times New Roman" panose="02020503050405090304"/>
              </a:rPr>
              <a:t>patient</a:t>
            </a:r>
            <a:r>
              <a:rPr sz="2800" spc="40" dirty="0">
                <a:solidFill>
                  <a:srgbClr val="FFFF00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800" spc="-40" dirty="0">
                <a:solidFill>
                  <a:srgbClr val="FFFF00"/>
                </a:solidFill>
                <a:latin typeface="Times New Roman" panose="02020503050405090304"/>
                <a:cs typeface="Times New Roman" panose="02020503050405090304"/>
              </a:rPr>
              <a:t>thoroughly.</a:t>
            </a:r>
            <a:endParaRPr sz="2800">
              <a:latin typeface="Times New Roman" panose="02020503050405090304"/>
              <a:cs typeface="Times New Roman" panose="02020503050405090304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Clr>
                <a:srgbClr val="6F6F74"/>
              </a:buClr>
              <a:buFont typeface="Arial MT"/>
              <a:buChar char="•"/>
            </a:pPr>
            <a:endParaRPr sz="3400">
              <a:latin typeface="Times New Roman" panose="02020503050405090304"/>
              <a:cs typeface="Times New Roman" panose="02020503050405090304"/>
            </a:endParaRPr>
          </a:p>
          <a:p>
            <a:pPr marL="469900" indent="-457200">
              <a:lnSpc>
                <a:spcPct val="100000"/>
              </a:lnSpc>
              <a:buClr>
                <a:srgbClr val="6F6F74"/>
              </a:buClr>
              <a:buFont typeface="Arial MT"/>
              <a:buChar char="•"/>
              <a:tabLst>
                <a:tab pos="469265" algn="l"/>
                <a:tab pos="469900" algn="l"/>
              </a:tabLst>
            </a:pPr>
            <a:r>
              <a:rPr sz="2800" spc="-15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Develop</a:t>
            </a:r>
            <a:r>
              <a:rPr sz="2800" spc="45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800" spc="1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the</a:t>
            </a:r>
            <a:r>
              <a:rPr sz="2800" spc="5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800" spc="5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treatment</a:t>
            </a:r>
            <a:r>
              <a:rPr sz="2800" spc="5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800" spc="-3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plan.</a:t>
            </a:r>
            <a:endParaRPr sz="2800">
              <a:latin typeface="Times New Roman" panose="02020503050405090304"/>
              <a:cs typeface="Times New Roman" panose="02020503050405090304"/>
            </a:endParaRPr>
          </a:p>
          <a:p>
            <a:pPr>
              <a:lnSpc>
                <a:spcPct val="100000"/>
              </a:lnSpc>
              <a:spcBef>
                <a:spcPts val="45"/>
              </a:spcBef>
              <a:buClr>
                <a:srgbClr val="6F6F74"/>
              </a:buClr>
              <a:buFont typeface="Arial MT"/>
              <a:buChar char="•"/>
            </a:pPr>
            <a:endParaRPr sz="3300">
              <a:latin typeface="Times New Roman" panose="02020503050405090304"/>
              <a:cs typeface="Times New Roman" panose="02020503050405090304"/>
            </a:endParaRPr>
          </a:p>
          <a:p>
            <a:pPr marL="469900" indent="-457200">
              <a:lnSpc>
                <a:spcPct val="100000"/>
              </a:lnSpc>
              <a:buClr>
                <a:srgbClr val="6F6F74"/>
              </a:buClr>
              <a:buFont typeface="Arial MT"/>
              <a:buChar char="•"/>
              <a:tabLst>
                <a:tab pos="469265" algn="l"/>
                <a:tab pos="469900" algn="l"/>
              </a:tabLst>
            </a:pPr>
            <a:r>
              <a:rPr sz="2800" spc="-85" dirty="0">
                <a:solidFill>
                  <a:srgbClr val="FFFF00"/>
                </a:solidFill>
                <a:latin typeface="Times New Roman" panose="02020503050405090304"/>
                <a:cs typeface="Times New Roman" panose="02020503050405090304"/>
              </a:rPr>
              <a:t>Take</a:t>
            </a:r>
            <a:r>
              <a:rPr sz="2800" spc="50" dirty="0">
                <a:solidFill>
                  <a:srgbClr val="FFFF00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800" spc="-25" dirty="0">
                <a:solidFill>
                  <a:srgbClr val="FFFF00"/>
                </a:solidFill>
                <a:latin typeface="Times New Roman" panose="02020503050405090304"/>
                <a:cs typeface="Times New Roman" panose="02020503050405090304"/>
              </a:rPr>
              <a:t>an</a:t>
            </a:r>
            <a:r>
              <a:rPr sz="2800" spc="55" dirty="0">
                <a:solidFill>
                  <a:srgbClr val="FFFF00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800" spc="10" dirty="0">
                <a:solidFill>
                  <a:srgbClr val="FFFF00"/>
                </a:solidFill>
                <a:latin typeface="Times New Roman" panose="02020503050405090304"/>
                <a:cs typeface="Times New Roman" panose="02020503050405090304"/>
              </a:rPr>
              <a:t>informed</a:t>
            </a:r>
            <a:r>
              <a:rPr sz="2800" spc="50" dirty="0">
                <a:solidFill>
                  <a:srgbClr val="FFFF00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800" spc="-15" dirty="0">
                <a:solidFill>
                  <a:srgbClr val="FFFF00"/>
                </a:solidFill>
                <a:latin typeface="Times New Roman" panose="02020503050405090304"/>
                <a:cs typeface="Times New Roman" panose="02020503050405090304"/>
              </a:rPr>
              <a:t>written</a:t>
            </a:r>
            <a:r>
              <a:rPr sz="2800" spc="55" dirty="0">
                <a:solidFill>
                  <a:srgbClr val="FFFF00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800" dirty="0">
                <a:solidFill>
                  <a:srgbClr val="FFFF00"/>
                </a:solidFill>
                <a:latin typeface="Times New Roman" panose="02020503050405090304"/>
                <a:cs typeface="Times New Roman" panose="02020503050405090304"/>
              </a:rPr>
              <a:t>consent.</a:t>
            </a:r>
            <a:endParaRPr sz="2800">
              <a:latin typeface="Times New Roman" panose="02020503050405090304"/>
              <a:cs typeface="Times New Roman" panose="02020503050405090304"/>
            </a:endParaRPr>
          </a:p>
        </p:txBody>
      </p:sp>
      <p:sp>
        <p:nvSpPr>
          <p:cNvPr id="8" name="object 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375"/>
              </a:lnSpc>
            </a:pPr>
            <a:fld id="{81D60167-4931-47E6-BA6A-407CBD079E47}" type="slidenum">
              <a:rPr spc="-40" dirty="0"/>
            </a:fld>
            <a:endParaRPr spc="-40" dirty="0"/>
          </a:p>
        </p:txBody>
      </p: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3543260" y="595770"/>
            <a:ext cx="2840355" cy="995680"/>
          </a:xfrm>
          <a:prstGeom prst="rect">
            <a:avLst/>
          </a:prstGeom>
        </p:spPr>
        <p:txBody>
          <a:bodyPr vert="horz" wrap="square" lIns="0" tIns="30480" rIns="0" bIns="0" rtlCol="0">
            <a:spAutoFit/>
          </a:bodyPr>
          <a:lstStyle/>
          <a:p>
            <a:pPr marL="12700" marR="5080" indent="161925">
              <a:lnSpc>
                <a:spcPts val="3800"/>
              </a:lnSpc>
              <a:spcBef>
                <a:spcPts val="240"/>
              </a:spcBef>
            </a:pPr>
            <a:r>
              <a:rPr sz="3200" spc="-120" dirty="0"/>
              <a:t>SUMMARY</a:t>
            </a:r>
            <a:r>
              <a:rPr sz="3200" spc="-30" dirty="0"/>
              <a:t> </a:t>
            </a:r>
            <a:r>
              <a:rPr sz="3200" spc="-100" dirty="0"/>
              <a:t>&amp; </a:t>
            </a:r>
            <a:r>
              <a:rPr sz="3200" spc="-95" dirty="0"/>
              <a:t> </a:t>
            </a:r>
            <a:r>
              <a:rPr sz="3200" spc="-150" dirty="0"/>
              <a:t>C</a:t>
            </a:r>
            <a:r>
              <a:rPr sz="3200" spc="40" dirty="0"/>
              <a:t>O</a:t>
            </a:r>
            <a:r>
              <a:rPr sz="3200" spc="380" dirty="0"/>
              <a:t>N</a:t>
            </a:r>
            <a:r>
              <a:rPr sz="3200" spc="-150" dirty="0"/>
              <a:t>C</a:t>
            </a:r>
            <a:r>
              <a:rPr sz="3200" spc="-105" dirty="0"/>
              <a:t>L</a:t>
            </a:r>
            <a:r>
              <a:rPr sz="3200" spc="120" dirty="0"/>
              <a:t>U</a:t>
            </a:r>
            <a:r>
              <a:rPr sz="3200" spc="-150" dirty="0"/>
              <a:t>S</a:t>
            </a:r>
            <a:r>
              <a:rPr sz="3200" spc="20" dirty="0"/>
              <a:t>I</a:t>
            </a:r>
            <a:r>
              <a:rPr sz="3200" spc="35" dirty="0"/>
              <a:t>O</a:t>
            </a:r>
            <a:r>
              <a:rPr sz="3200" spc="385" dirty="0"/>
              <a:t>N</a:t>
            </a:r>
            <a:endParaRPr sz="32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-6349" y="937260"/>
            <a:ext cx="9156700" cy="777240"/>
            <a:chOff x="-6349" y="937260"/>
            <a:chExt cx="9156700" cy="777240"/>
          </a:xfrm>
        </p:grpSpPr>
        <p:sp>
          <p:nvSpPr>
            <p:cNvPr id="3" name="object 3"/>
            <p:cNvSpPr/>
            <p:nvPr/>
          </p:nvSpPr>
          <p:spPr>
            <a:xfrm>
              <a:off x="2514600" y="975360"/>
              <a:ext cx="4114800" cy="701040"/>
            </a:xfrm>
            <a:custGeom>
              <a:avLst/>
              <a:gdLst/>
              <a:ahLst/>
              <a:cxnLst/>
              <a:rect l="l" t="t" r="r" b="b"/>
              <a:pathLst>
                <a:path w="4114800" h="701039">
                  <a:moveTo>
                    <a:pt x="4114798" y="0"/>
                  </a:moveTo>
                  <a:lnTo>
                    <a:pt x="0" y="0"/>
                  </a:lnTo>
                  <a:lnTo>
                    <a:pt x="0" y="701039"/>
                  </a:lnTo>
                  <a:lnTo>
                    <a:pt x="4114798" y="701039"/>
                  </a:lnTo>
                  <a:lnTo>
                    <a:pt x="411479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/>
            <p:cNvSpPr/>
            <p:nvPr/>
          </p:nvSpPr>
          <p:spPr>
            <a:xfrm>
              <a:off x="2484120" y="944880"/>
              <a:ext cx="4175760" cy="762000"/>
            </a:xfrm>
            <a:custGeom>
              <a:avLst/>
              <a:gdLst/>
              <a:ahLst/>
              <a:cxnLst/>
              <a:rect l="l" t="t" r="r" b="b"/>
              <a:pathLst>
                <a:path w="4175759" h="762000">
                  <a:moveTo>
                    <a:pt x="0" y="0"/>
                  </a:moveTo>
                  <a:lnTo>
                    <a:pt x="4175758" y="0"/>
                  </a:lnTo>
                  <a:lnTo>
                    <a:pt x="4175758" y="761841"/>
                  </a:lnTo>
                  <a:lnTo>
                    <a:pt x="0" y="761841"/>
                  </a:lnTo>
                  <a:lnTo>
                    <a:pt x="0" y="0"/>
                  </a:lnTo>
                  <a:close/>
                </a:path>
              </a:pathLst>
            </a:custGeom>
            <a:ln w="15239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/>
            <p:cNvSpPr/>
            <p:nvPr/>
          </p:nvSpPr>
          <p:spPr>
            <a:xfrm>
              <a:off x="2529839" y="990600"/>
              <a:ext cx="4084320" cy="670560"/>
            </a:xfrm>
            <a:custGeom>
              <a:avLst/>
              <a:gdLst/>
              <a:ahLst/>
              <a:cxnLst/>
              <a:rect l="l" t="t" r="r" b="b"/>
              <a:pathLst>
                <a:path w="4084320" h="670560">
                  <a:moveTo>
                    <a:pt x="0" y="0"/>
                  </a:moveTo>
                  <a:lnTo>
                    <a:pt x="4084319" y="0"/>
                  </a:lnTo>
                  <a:lnTo>
                    <a:pt x="4084319" y="670400"/>
                  </a:lnTo>
                  <a:lnTo>
                    <a:pt x="0" y="670400"/>
                  </a:lnTo>
                  <a:lnTo>
                    <a:pt x="0" y="0"/>
                  </a:lnTo>
                  <a:close/>
                </a:path>
              </a:pathLst>
            </a:custGeom>
            <a:ln w="45719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93980" rIns="0" bIns="0" rtlCol="0">
            <a:spAutoFit/>
          </a:bodyPr>
          <a:lstStyle/>
          <a:p>
            <a:pPr marL="3175" algn="ctr">
              <a:lnSpc>
                <a:spcPct val="100000"/>
              </a:lnSpc>
              <a:spcBef>
                <a:spcPts val="740"/>
              </a:spcBef>
            </a:pPr>
            <a:r>
              <a:rPr spc="-40" dirty="0"/>
              <a:t>Overall</a:t>
            </a:r>
            <a:endParaRPr spc="-40" dirty="0"/>
          </a:p>
          <a:p>
            <a:pPr marL="1270" algn="ctr">
              <a:lnSpc>
                <a:spcPct val="100000"/>
              </a:lnSpc>
              <a:spcBef>
                <a:spcPts val="640"/>
              </a:spcBef>
            </a:pPr>
            <a:r>
              <a:rPr spc="5" dirty="0"/>
              <a:t>Tooth</a:t>
            </a:r>
            <a:r>
              <a:rPr spc="45" dirty="0"/>
              <a:t> </a:t>
            </a:r>
            <a:r>
              <a:rPr spc="620" dirty="0"/>
              <a:t>/</a:t>
            </a:r>
            <a:r>
              <a:rPr spc="50" dirty="0"/>
              <a:t> </a:t>
            </a:r>
            <a:r>
              <a:rPr spc="10" dirty="0"/>
              <a:t>teeth</a:t>
            </a:r>
            <a:r>
              <a:rPr spc="50" dirty="0"/>
              <a:t> </a:t>
            </a:r>
            <a:r>
              <a:rPr spc="-45" dirty="0"/>
              <a:t>in</a:t>
            </a:r>
            <a:r>
              <a:rPr spc="45" dirty="0"/>
              <a:t> </a:t>
            </a:r>
            <a:r>
              <a:rPr spc="-30" dirty="0"/>
              <a:t>question?</a:t>
            </a:r>
            <a:endParaRPr spc="-30" dirty="0"/>
          </a:p>
          <a:p>
            <a:pPr marL="1270" algn="ctr">
              <a:lnSpc>
                <a:spcPct val="100000"/>
              </a:lnSpc>
              <a:spcBef>
                <a:spcPts val="540"/>
              </a:spcBef>
            </a:pPr>
            <a:r>
              <a:rPr spc="-80" dirty="0"/>
              <a:t>Caries?</a:t>
            </a:r>
            <a:endParaRPr spc="-80" dirty="0"/>
          </a:p>
          <a:p>
            <a:pPr marL="657860" marR="648335" indent="3810" algn="ctr">
              <a:lnSpc>
                <a:spcPct val="119000"/>
              </a:lnSpc>
            </a:pPr>
            <a:r>
              <a:rPr spc="-40" dirty="0"/>
              <a:t>Pulpal</a:t>
            </a:r>
            <a:r>
              <a:rPr spc="50" dirty="0"/>
              <a:t> </a:t>
            </a:r>
            <a:r>
              <a:rPr spc="-50" dirty="0"/>
              <a:t>disease </a:t>
            </a:r>
            <a:r>
              <a:rPr spc="-45" dirty="0"/>
              <a:t> </a:t>
            </a:r>
            <a:r>
              <a:rPr spc="-60" dirty="0"/>
              <a:t>Periapical</a:t>
            </a:r>
            <a:r>
              <a:rPr spc="20" dirty="0"/>
              <a:t> </a:t>
            </a:r>
            <a:r>
              <a:rPr spc="-55" dirty="0"/>
              <a:t>disease</a:t>
            </a:r>
            <a:endParaRPr spc="-55" dirty="0"/>
          </a:p>
        </p:txBody>
      </p:sp>
      <p:sp>
        <p:nvSpPr>
          <p:cNvPr id="8" name="object 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375"/>
              </a:lnSpc>
            </a:pPr>
            <a:fld id="{81D60167-4931-47E6-BA6A-407CBD079E47}" type="slidenum">
              <a:rPr spc="-40" dirty="0"/>
            </a:fld>
            <a:endParaRPr spc="-40" dirty="0"/>
          </a:p>
        </p:txBody>
      </p: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2914814" y="1038859"/>
            <a:ext cx="3319779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20" dirty="0"/>
              <a:t>HOW</a:t>
            </a:r>
            <a:r>
              <a:rPr sz="1800" spc="-10" dirty="0"/>
              <a:t> </a:t>
            </a:r>
            <a:r>
              <a:rPr sz="1800" spc="10" dirty="0"/>
              <a:t>TO</a:t>
            </a:r>
            <a:r>
              <a:rPr sz="1800" spc="-5" dirty="0"/>
              <a:t> </a:t>
            </a:r>
            <a:r>
              <a:rPr sz="1800" spc="-25" dirty="0"/>
              <a:t>WRITE</a:t>
            </a:r>
            <a:r>
              <a:rPr sz="1800" spc="-5" dirty="0"/>
              <a:t> DIAGNOSIS </a:t>
            </a:r>
            <a:r>
              <a:rPr sz="1800" spc="-155" dirty="0"/>
              <a:t>?</a:t>
            </a:r>
            <a:endParaRPr sz="18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-6349" y="937260"/>
            <a:ext cx="9156700" cy="2454275"/>
            <a:chOff x="-6349" y="937260"/>
            <a:chExt cx="9156700" cy="2454275"/>
          </a:xfrm>
        </p:grpSpPr>
        <p:sp>
          <p:nvSpPr>
            <p:cNvPr id="3" name="object 3"/>
            <p:cNvSpPr/>
            <p:nvPr/>
          </p:nvSpPr>
          <p:spPr>
            <a:xfrm>
              <a:off x="2514600" y="975360"/>
              <a:ext cx="5143500" cy="2378075"/>
            </a:xfrm>
            <a:custGeom>
              <a:avLst/>
              <a:gdLst/>
              <a:ahLst/>
              <a:cxnLst/>
              <a:rect l="l" t="t" r="r" b="b"/>
              <a:pathLst>
                <a:path w="5143500" h="2378075">
                  <a:moveTo>
                    <a:pt x="5143498" y="0"/>
                  </a:moveTo>
                  <a:lnTo>
                    <a:pt x="0" y="0"/>
                  </a:lnTo>
                  <a:lnTo>
                    <a:pt x="0" y="2377989"/>
                  </a:lnTo>
                  <a:lnTo>
                    <a:pt x="5143498" y="2377989"/>
                  </a:lnTo>
                  <a:lnTo>
                    <a:pt x="514349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/>
            <p:cNvSpPr/>
            <p:nvPr/>
          </p:nvSpPr>
          <p:spPr>
            <a:xfrm>
              <a:off x="2484120" y="944880"/>
              <a:ext cx="5204460" cy="2439035"/>
            </a:xfrm>
            <a:custGeom>
              <a:avLst/>
              <a:gdLst/>
              <a:ahLst/>
              <a:cxnLst/>
              <a:rect l="l" t="t" r="r" b="b"/>
              <a:pathLst>
                <a:path w="5204459" h="2439035">
                  <a:moveTo>
                    <a:pt x="0" y="0"/>
                  </a:moveTo>
                  <a:lnTo>
                    <a:pt x="5204458" y="0"/>
                  </a:lnTo>
                  <a:lnTo>
                    <a:pt x="5204458" y="2439034"/>
                  </a:lnTo>
                  <a:lnTo>
                    <a:pt x="0" y="2439034"/>
                  </a:lnTo>
                  <a:lnTo>
                    <a:pt x="0" y="0"/>
                  </a:lnTo>
                  <a:close/>
                </a:path>
              </a:pathLst>
            </a:custGeom>
            <a:ln w="15239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/>
            <p:cNvSpPr/>
            <p:nvPr/>
          </p:nvSpPr>
          <p:spPr>
            <a:xfrm>
              <a:off x="2529839" y="990600"/>
              <a:ext cx="5113020" cy="2347595"/>
            </a:xfrm>
            <a:custGeom>
              <a:avLst/>
              <a:gdLst/>
              <a:ahLst/>
              <a:cxnLst/>
              <a:rect l="l" t="t" r="r" b="b"/>
              <a:pathLst>
                <a:path w="5113020" h="2347595">
                  <a:moveTo>
                    <a:pt x="0" y="0"/>
                  </a:moveTo>
                  <a:lnTo>
                    <a:pt x="5113019" y="0"/>
                  </a:lnTo>
                  <a:lnTo>
                    <a:pt x="5113019" y="2347594"/>
                  </a:lnTo>
                  <a:lnTo>
                    <a:pt x="0" y="2347594"/>
                  </a:lnTo>
                  <a:lnTo>
                    <a:pt x="0" y="0"/>
                  </a:lnTo>
                  <a:close/>
                </a:path>
              </a:pathLst>
            </a:custGeom>
            <a:ln w="45719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2775307" y="1907814"/>
            <a:ext cx="4627245" cy="513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spc="-35" dirty="0"/>
              <a:t>CLINICAL</a:t>
            </a:r>
            <a:r>
              <a:rPr sz="3200" spc="-55" dirty="0"/>
              <a:t> </a:t>
            </a:r>
            <a:r>
              <a:rPr sz="3200" spc="-10" dirty="0"/>
              <a:t>SITUATIONS</a:t>
            </a:r>
            <a:endParaRPr sz="3200"/>
          </a:p>
        </p:txBody>
      </p:sp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375"/>
              </a:lnSpc>
            </a:pPr>
            <a:fld id="{81D60167-4931-47E6-BA6A-407CBD079E47}" type="slidenum">
              <a:rPr spc="-40" dirty="0"/>
            </a:fld>
            <a:endParaRPr spc="-4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1" cstate="print"/>
          <a:stretch>
            <a:fillRect/>
          </a:stretch>
        </p:blipFill>
        <p:spPr>
          <a:xfrm>
            <a:off x="2120120" y="308429"/>
            <a:ext cx="4981902" cy="5117010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3764284" y="5645911"/>
            <a:ext cx="1622425" cy="238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2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CLINICAL</a:t>
            </a:r>
            <a:r>
              <a:rPr sz="1400" spc="-5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1400" spc="-5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PICTURE</a:t>
            </a:r>
            <a:endParaRPr sz="1400">
              <a:latin typeface="Times New Roman" panose="02020503050405090304"/>
              <a:cs typeface="Times New Roman" panose="02020503050405090304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375"/>
              </a:lnSpc>
            </a:pPr>
            <a:fld id="{81D60167-4931-47E6-BA6A-407CBD079E47}" type="slidenum">
              <a:rPr spc="-40" dirty="0"/>
            </a:fld>
            <a:endParaRPr spc="-4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1" cstate="print"/>
          <a:stretch>
            <a:fillRect/>
          </a:stretch>
        </p:blipFill>
        <p:spPr>
          <a:xfrm>
            <a:off x="0" y="1914525"/>
            <a:ext cx="7701892" cy="4381044"/>
          </a:xfrm>
          <a:prstGeom prst="rect">
            <a:avLst/>
          </a:prstGeom>
        </p:spPr>
      </p:pic>
      <p:grpSp>
        <p:nvGrpSpPr>
          <p:cNvPr id="3" name="object 3"/>
          <p:cNvGrpSpPr/>
          <p:nvPr/>
        </p:nvGrpSpPr>
        <p:grpSpPr>
          <a:xfrm>
            <a:off x="2476500" y="937260"/>
            <a:ext cx="4191000" cy="777240"/>
            <a:chOff x="2476500" y="937260"/>
            <a:chExt cx="4191000" cy="777240"/>
          </a:xfrm>
        </p:grpSpPr>
        <p:sp>
          <p:nvSpPr>
            <p:cNvPr id="4" name="object 4"/>
            <p:cNvSpPr/>
            <p:nvPr/>
          </p:nvSpPr>
          <p:spPr>
            <a:xfrm>
              <a:off x="2514599" y="975360"/>
              <a:ext cx="4114800" cy="701040"/>
            </a:xfrm>
            <a:custGeom>
              <a:avLst/>
              <a:gdLst/>
              <a:ahLst/>
              <a:cxnLst/>
              <a:rect l="l" t="t" r="r" b="b"/>
              <a:pathLst>
                <a:path w="4114800" h="701039">
                  <a:moveTo>
                    <a:pt x="4114798" y="0"/>
                  </a:moveTo>
                  <a:lnTo>
                    <a:pt x="0" y="0"/>
                  </a:lnTo>
                  <a:lnTo>
                    <a:pt x="0" y="701039"/>
                  </a:lnTo>
                  <a:lnTo>
                    <a:pt x="4114798" y="701039"/>
                  </a:lnTo>
                  <a:lnTo>
                    <a:pt x="411479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/>
            <p:cNvSpPr/>
            <p:nvPr/>
          </p:nvSpPr>
          <p:spPr>
            <a:xfrm>
              <a:off x="2484119" y="944880"/>
              <a:ext cx="4175760" cy="762000"/>
            </a:xfrm>
            <a:custGeom>
              <a:avLst/>
              <a:gdLst/>
              <a:ahLst/>
              <a:cxnLst/>
              <a:rect l="l" t="t" r="r" b="b"/>
              <a:pathLst>
                <a:path w="4175759" h="762000">
                  <a:moveTo>
                    <a:pt x="0" y="0"/>
                  </a:moveTo>
                  <a:lnTo>
                    <a:pt x="4175758" y="0"/>
                  </a:lnTo>
                  <a:lnTo>
                    <a:pt x="4175758" y="761841"/>
                  </a:lnTo>
                  <a:lnTo>
                    <a:pt x="0" y="761841"/>
                  </a:lnTo>
                  <a:lnTo>
                    <a:pt x="0" y="0"/>
                  </a:lnTo>
                  <a:close/>
                </a:path>
              </a:pathLst>
            </a:custGeom>
            <a:ln w="15239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/>
            <p:cNvSpPr/>
            <p:nvPr/>
          </p:nvSpPr>
          <p:spPr>
            <a:xfrm>
              <a:off x="2529839" y="990600"/>
              <a:ext cx="4084320" cy="670560"/>
            </a:xfrm>
            <a:custGeom>
              <a:avLst/>
              <a:gdLst/>
              <a:ahLst/>
              <a:cxnLst/>
              <a:rect l="l" t="t" r="r" b="b"/>
              <a:pathLst>
                <a:path w="4084320" h="670560">
                  <a:moveTo>
                    <a:pt x="0" y="0"/>
                  </a:moveTo>
                  <a:lnTo>
                    <a:pt x="4084319" y="0"/>
                  </a:lnTo>
                  <a:lnTo>
                    <a:pt x="4084319" y="670400"/>
                  </a:lnTo>
                  <a:lnTo>
                    <a:pt x="0" y="670400"/>
                  </a:lnTo>
                  <a:lnTo>
                    <a:pt x="0" y="0"/>
                  </a:lnTo>
                  <a:close/>
                </a:path>
              </a:pathLst>
            </a:custGeom>
            <a:ln w="45719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7" name="object 7"/>
          <p:cNvSpPr txBox="1"/>
          <p:nvPr/>
        </p:nvSpPr>
        <p:spPr>
          <a:xfrm>
            <a:off x="2842484" y="1176020"/>
            <a:ext cx="346456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20" dirty="0">
                <a:solidFill>
                  <a:srgbClr val="404040"/>
                </a:solidFill>
                <a:latin typeface="Times New Roman" panose="02020503050405090304"/>
                <a:cs typeface="Times New Roman" panose="02020503050405090304"/>
              </a:rPr>
              <a:t>RADIOGRAPHIC </a:t>
            </a:r>
            <a:r>
              <a:rPr sz="1800" b="1" spc="-15" dirty="0">
                <a:solidFill>
                  <a:srgbClr val="404040"/>
                </a:solidFill>
                <a:latin typeface="Times New Roman" panose="02020503050405090304"/>
                <a:cs typeface="Times New Roman" panose="02020503050405090304"/>
              </a:rPr>
              <a:t>APPEARANCE</a:t>
            </a:r>
            <a:endParaRPr sz="1800">
              <a:latin typeface="Times New Roman" panose="02020503050405090304"/>
              <a:cs typeface="Times New Roman" panose="02020503050405090304"/>
            </a:endParaRPr>
          </a:p>
        </p:txBody>
      </p:sp>
      <p:sp>
        <p:nvSpPr>
          <p:cNvPr id="8" name="object 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375"/>
              </a:lnSpc>
            </a:pPr>
            <a:fld id="{81D60167-4931-47E6-BA6A-407CBD079E47}" type="slidenum">
              <a:rPr spc="-40" dirty="0"/>
            </a:fld>
            <a:endParaRPr spc="-4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1" cstate="print"/>
          <a:stretch>
            <a:fillRect/>
          </a:stretch>
        </p:blipFill>
        <p:spPr>
          <a:xfrm>
            <a:off x="44886" y="2405362"/>
            <a:ext cx="9099112" cy="2674636"/>
          </a:xfrm>
          <a:prstGeom prst="rect">
            <a:avLst/>
          </a:prstGeom>
        </p:spPr>
      </p:pic>
      <p:grpSp>
        <p:nvGrpSpPr>
          <p:cNvPr id="3" name="object 3"/>
          <p:cNvGrpSpPr/>
          <p:nvPr/>
        </p:nvGrpSpPr>
        <p:grpSpPr>
          <a:xfrm>
            <a:off x="2476500" y="937260"/>
            <a:ext cx="4191000" cy="777240"/>
            <a:chOff x="2476500" y="937260"/>
            <a:chExt cx="4191000" cy="777240"/>
          </a:xfrm>
        </p:grpSpPr>
        <p:sp>
          <p:nvSpPr>
            <p:cNvPr id="4" name="object 4"/>
            <p:cNvSpPr/>
            <p:nvPr/>
          </p:nvSpPr>
          <p:spPr>
            <a:xfrm>
              <a:off x="2514599" y="975360"/>
              <a:ext cx="4114800" cy="701040"/>
            </a:xfrm>
            <a:custGeom>
              <a:avLst/>
              <a:gdLst/>
              <a:ahLst/>
              <a:cxnLst/>
              <a:rect l="l" t="t" r="r" b="b"/>
              <a:pathLst>
                <a:path w="4114800" h="701039">
                  <a:moveTo>
                    <a:pt x="4114798" y="0"/>
                  </a:moveTo>
                  <a:lnTo>
                    <a:pt x="0" y="0"/>
                  </a:lnTo>
                  <a:lnTo>
                    <a:pt x="0" y="701039"/>
                  </a:lnTo>
                  <a:lnTo>
                    <a:pt x="4114798" y="701039"/>
                  </a:lnTo>
                  <a:lnTo>
                    <a:pt x="411479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/>
            <p:cNvSpPr/>
            <p:nvPr/>
          </p:nvSpPr>
          <p:spPr>
            <a:xfrm>
              <a:off x="2484119" y="944880"/>
              <a:ext cx="4175760" cy="762000"/>
            </a:xfrm>
            <a:custGeom>
              <a:avLst/>
              <a:gdLst/>
              <a:ahLst/>
              <a:cxnLst/>
              <a:rect l="l" t="t" r="r" b="b"/>
              <a:pathLst>
                <a:path w="4175759" h="762000">
                  <a:moveTo>
                    <a:pt x="0" y="0"/>
                  </a:moveTo>
                  <a:lnTo>
                    <a:pt x="4175758" y="0"/>
                  </a:lnTo>
                  <a:lnTo>
                    <a:pt x="4175758" y="761841"/>
                  </a:lnTo>
                  <a:lnTo>
                    <a:pt x="0" y="761841"/>
                  </a:lnTo>
                  <a:lnTo>
                    <a:pt x="0" y="0"/>
                  </a:lnTo>
                  <a:close/>
                </a:path>
              </a:pathLst>
            </a:custGeom>
            <a:ln w="15239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/>
            <p:cNvSpPr/>
            <p:nvPr/>
          </p:nvSpPr>
          <p:spPr>
            <a:xfrm>
              <a:off x="2529839" y="990600"/>
              <a:ext cx="4084320" cy="670560"/>
            </a:xfrm>
            <a:custGeom>
              <a:avLst/>
              <a:gdLst/>
              <a:ahLst/>
              <a:cxnLst/>
              <a:rect l="l" t="t" r="r" b="b"/>
              <a:pathLst>
                <a:path w="4084320" h="670560">
                  <a:moveTo>
                    <a:pt x="0" y="0"/>
                  </a:moveTo>
                  <a:lnTo>
                    <a:pt x="4084319" y="0"/>
                  </a:lnTo>
                  <a:lnTo>
                    <a:pt x="4084319" y="670400"/>
                  </a:lnTo>
                  <a:lnTo>
                    <a:pt x="0" y="670400"/>
                  </a:lnTo>
                  <a:lnTo>
                    <a:pt x="0" y="0"/>
                  </a:lnTo>
                  <a:close/>
                </a:path>
              </a:pathLst>
            </a:custGeom>
            <a:ln w="45719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7" name="object 7"/>
          <p:cNvSpPr txBox="1"/>
          <p:nvPr/>
        </p:nvSpPr>
        <p:spPr>
          <a:xfrm>
            <a:off x="3205811" y="1176020"/>
            <a:ext cx="273748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150" dirty="0">
                <a:solidFill>
                  <a:srgbClr val="404040"/>
                </a:solidFill>
                <a:latin typeface="Times New Roman" panose="02020503050405090304"/>
                <a:cs typeface="Times New Roman" panose="02020503050405090304"/>
              </a:rPr>
              <a:t>NON</a:t>
            </a:r>
            <a:r>
              <a:rPr sz="1800" b="1" spc="-30" dirty="0">
                <a:solidFill>
                  <a:srgbClr val="404040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1800" b="1" spc="-35" dirty="0">
                <a:solidFill>
                  <a:srgbClr val="404040"/>
                </a:solidFill>
                <a:latin typeface="Times New Roman" panose="02020503050405090304"/>
                <a:cs typeface="Times New Roman" panose="02020503050405090304"/>
              </a:rPr>
              <a:t>CARIOUS</a:t>
            </a:r>
            <a:r>
              <a:rPr sz="1800" b="1" spc="-20" dirty="0">
                <a:solidFill>
                  <a:srgbClr val="404040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1800" b="1" spc="10" dirty="0">
                <a:solidFill>
                  <a:srgbClr val="404040"/>
                </a:solidFill>
                <a:latin typeface="Times New Roman" panose="02020503050405090304"/>
                <a:cs typeface="Times New Roman" panose="02020503050405090304"/>
              </a:rPr>
              <a:t>LESIONS</a:t>
            </a:r>
            <a:endParaRPr sz="1800">
              <a:latin typeface="Times New Roman" panose="02020503050405090304"/>
              <a:cs typeface="Times New Roman" panose="02020503050405090304"/>
            </a:endParaRPr>
          </a:p>
        </p:txBody>
      </p:sp>
      <p:sp>
        <p:nvSpPr>
          <p:cNvPr id="8" name="object 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375"/>
              </a:lnSpc>
            </a:pPr>
            <a:fld id="{81D60167-4931-47E6-BA6A-407CBD079E47}" type="slidenum">
              <a:rPr spc="-40" dirty="0"/>
            </a:fld>
            <a:endParaRPr spc="-4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79352" y="1020080"/>
            <a:ext cx="7188834" cy="34544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467485" marR="1457325" algn="ctr">
              <a:lnSpc>
                <a:spcPct val="116000"/>
              </a:lnSpc>
              <a:spcBef>
                <a:spcPts val="100"/>
              </a:spcBef>
            </a:pPr>
            <a:r>
              <a:rPr sz="2800" spc="-2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Patient</a:t>
            </a:r>
            <a:r>
              <a:rPr sz="2800" spc="5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800" spc="-25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name</a:t>
            </a:r>
            <a:r>
              <a:rPr sz="2800" spc="55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80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–</a:t>
            </a:r>
            <a:r>
              <a:rPr sz="2800" spc="45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800" spc="-75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Sandhya</a:t>
            </a:r>
            <a:r>
              <a:rPr sz="2800" spc="5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800" spc="-65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Singh </a:t>
            </a:r>
            <a:r>
              <a:rPr sz="2800" spc="-685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800" spc="-12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Sex</a:t>
            </a:r>
            <a:r>
              <a:rPr sz="2800" spc="55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80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–</a:t>
            </a:r>
            <a:r>
              <a:rPr sz="2800" spc="5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800" spc="-45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female</a:t>
            </a:r>
            <a:endParaRPr sz="2800">
              <a:latin typeface="Times New Roman" panose="02020503050405090304"/>
              <a:cs typeface="Times New Roman" panose="02020503050405090304"/>
            </a:endParaRPr>
          </a:p>
          <a:p>
            <a:pPr marL="1270" algn="ctr">
              <a:lnSpc>
                <a:spcPct val="100000"/>
              </a:lnSpc>
              <a:spcBef>
                <a:spcPts val="640"/>
              </a:spcBef>
              <a:tabLst>
                <a:tab pos="751840" algn="l"/>
              </a:tabLst>
            </a:pPr>
            <a:r>
              <a:rPr sz="2800" spc="-85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Age	</a:t>
            </a:r>
            <a:r>
              <a:rPr sz="2800" spc="-6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-</a:t>
            </a:r>
            <a:r>
              <a:rPr sz="2800" spc="3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800" spc="-75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26</a:t>
            </a:r>
            <a:r>
              <a:rPr sz="2800" spc="3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800" spc="-15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YRS</a:t>
            </a:r>
            <a:endParaRPr sz="2800">
              <a:latin typeface="Times New Roman" panose="02020503050405090304"/>
              <a:cs typeface="Times New Roman" panose="02020503050405090304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3900">
              <a:latin typeface="Times New Roman" panose="02020503050405090304"/>
              <a:cs typeface="Times New Roman" panose="02020503050405090304"/>
            </a:endParaRPr>
          </a:p>
          <a:p>
            <a:pPr marL="12700" marR="5080" algn="ctr">
              <a:lnSpc>
                <a:spcPct val="101000"/>
              </a:lnSpc>
              <a:spcBef>
                <a:spcPts val="5"/>
              </a:spcBef>
              <a:tabLst>
                <a:tab pos="2063750" algn="l"/>
              </a:tabLst>
            </a:pPr>
            <a:r>
              <a:rPr sz="2800" spc="-3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Complains</a:t>
            </a:r>
            <a:r>
              <a:rPr sz="2800" spc="7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800" spc="15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of	</a:t>
            </a:r>
            <a:r>
              <a:rPr sz="2800" spc="-3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pain</a:t>
            </a:r>
            <a:r>
              <a:rPr sz="2800" spc="6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800" spc="-4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in</a:t>
            </a:r>
            <a:r>
              <a:rPr sz="2800" spc="55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800" spc="1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upper</a:t>
            </a:r>
            <a:r>
              <a:rPr sz="2800" spc="55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800" spc="-35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left</a:t>
            </a:r>
            <a:r>
              <a:rPr sz="2800" spc="6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800" spc="-5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back</a:t>
            </a:r>
            <a:r>
              <a:rPr sz="2800" spc="5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 tooth</a:t>
            </a:r>
            <a:r>
              <a:rPr sz="2800" spc="6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800" spc="-3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region, </a:t>
            </a:r>
            <a:r>
              <a:rPr sz="2800" spc="-685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800" spc="-5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which</a:t>
            </a:r>
            <a:r>
              <a:rPr sz="2800" spc="55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800" spc="-5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aggravates</a:t>
            </a:r>
            <a:r>
              <a:rPr sz="2800" spc="6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800" spc="4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on</a:t>
            </a:r>
            <a:r>
              <a:rPr sz="2800" spc="6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800" spc="-45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eating</a:t>
            </a:r>
            <a:r>
              <a:rPr sz="2800" spc="6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800" spc="5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hot</a:t>
            </a:r>
            <a:r>
              <a:rPr sz="2800" spc="6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800" spc="1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food.</a:t>
            </a:r>
            <a:endParaRPr sz="2800">
              <a:latin typeface="Times New Roman" panose="02020503050405090304"/>
              <a:cs typeface="Times New Roman" panose="02020503050405090304"/>
            </a:endParaRPr>
          </a:p>
          <a:p>
            <a:pPr algn="ctr">
              <a:lnSpc>
                <a:spcPct val="100000"/>
              </a:lnSpc>
              <a:spcBef>
                <a:spcPts val="540"/>
              </a:spcBef>
            </a:pPr>
            <a:r>
              <a:rPr sz="2800" spc="-55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Pain</a:t>
            </a:r>
            <a:r>
              <a:rPr sz="2800" spc="55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800" spc="-35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increased</a:t>
            </a:r>
            <a:r>
              <a:rPr sz="2800" spc="55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800" spc="4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on</a:t>
            </a:r>
            <a:r>
              <a:rPr sz="2800" spc="6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800" spc="-105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lying</a:t>
            </a:r>
            <a:r>
              <a:rPr sz="2800" spc="5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800" spc="16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down|</a:t>
            </a:r>
            <a:endParaRPr sz="2800">
              <a:latin typeface="Times New Roman" panose="02020503050405090304"/>
              <a:cs typeface="Times New Roman" panose="02020503050405090304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375"/>
              </a:lnSpc>
            </a:pPr>
            <a:fld id="{81D60167-4931-47E6-BA6A-407CBD079E47}" type="slidenum">
              <a:rPr spc="-40" dirty="0"/>
            </a:fld>
            <a:endParaRPr spc="-4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-6349" y="937260"/>
            <a:ext cx="9156700" cy="777240"/>
            <a:chOff x="-6349" y="937260"/>
            <a:chExt cx="9156700" cy="777240"/>
          </a:xfrm>
        </p:grpSpPr>
        <p:sp>
          <p:nvSpPr>
            <p:cNvPr id="3" name="object 3"/>
            <p:cNvSpPr/>
            <p:nvPr/>
          </p:nvSpPr>
          <p:spPr>
            <a:xfrm>
              <a:off x="2514600" y="975360"/>
              <a:ext cx="4114800" cy="701040"/>
            </a:xfrm>
            <a:custGeom>
              <a:avLst/>
              <a:gdLst/>
              <a:ahLst/>
              <a:cxnLst/>
              <a:rect l="l" t="t" r="r" b="b"/>
              <a:pathLst>
                <a:path w="4114800" h="701039">
                  <a:moveTo>
                    <a:pt x="4114798" y="0"/>
                  </a:moveTo>
                  <a:lnTo>
                    <a:pt x="0" y="0"/>
                  </a:lnTo>
                  <a:lnTo>
                    <a:pt x="0" y="701039"/>
                  </a:lnTo>
                  <a:lnTo>
                    <a:pt x="4114798" y="701039"/>
                  </a:lnTo>
                  <a:lnTo>
                    <a:pt x="411479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/>
            <p:cNvSpPr/>
            <p:nvPr/>
          </p:nvSpPr>
          <p:spPr>
            <a:xfrm>
              <a:off x="2484120" y="944880"/>
              <a:ext cx="4175760" cy="762000"/>
            </a:xfrm>
            <a:custGeom>
              <a:avLst/>
              <a:gdLst/>
              <a:ahLst/>
              <a:cxnLst/>
              <a:rect l="l" t="t" r="r" b="b"/>
              <a:pathLst>
                <a:path w="4175759" h="762000">
                  <a:moveTo>
                    <a:pt x="0" y="0"/>
                  </a:moveTo>
                  <a:lnTo>
                    <a:pt x="4175758" y="0"/>
                  </a:lnTo>
                  <a:lnTo>
                    <a:pt x="4175758" y="761841"/>
                  </a:lnTo>
                  <a:lnTo>
                    <a:pt x="0" y="761841"/>
                  </a:lnTo>
                  <a:lnTo>
                    <a:pt x="0" y="0"/>
                  </a:lnTo>
                  <a:close/>
                </a:path>
              </a:pathLst>
            </a:custGeom>
            <a:ln w="15239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/>
            <p:cNvSpPr/>
            <p:nvPr/>
          </p:nvSpPr>
          <p:spPr>
            <a:xfrm>
              <a:off x="2529839" y="990600"/>
              <a:ext cx="4084320" cy="670560"/>
            </a:xfrm>
            <a:custGeom>
              <a:avLst/>
              <a:gdLst/>
              <a:ahLst/>
              <a:cxnLst/>
              <a:rect l="l" t="t" r="r" b="b"/>
              <a:pathLst>
                <a:path w="4084320" h="670560">
                  <a:moveTo>
                    <a:pt x="0" y="0"/>
                  </a:moveTo>
                  <a:lnTo>
                    <a:pt x="4084319" y="0"/>
                  </a:lnTo>
                  <a:lnTo>
                    <a:pt x="4084319" y="670400"/>
                  </a:lnTo>
                  <a:lnTo>
                    <a:pt x="0" y="670400"/>
                  </a:lnTo>
                  <a:lnTo>
                    <a:pt x="0" y="0"/>
                  </a:lnTo>
                  <a:close/>
                </a:path>
              </a:pathLst>
            </a:custGeom>
            <a:ln w="45719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/>
          <p:cNvSpPr txBox="1"/>
          <p:nvPr/>
        </p:nvSpPr>
        <p:spPr>
          <a:xfrm>
            <a:off x="658938" y="2053844"/>
            <a:ext cx="7832725" cy="3309620"/>
          </a:xfrm>
          <a:prstGeom prst="rect">
            <a:avLst/>
          </a:prstGeom>
        </p:spPr>
        <p:txBody>
          <a:bodyPr vert="horz" wrap="square" lIns="0" tIns="33020" rIns="0" bIns="0" rtlCol="0">
            <a:spAutoFit/>
          </a:bodyPr>
          <a:lstStyle/>
          <a:p>
            <a:pPr marL="52070" marR="53975" algn="ctr">
              <a:lnSpc>
                <a:spcPts val="3300"/>
              </a:lnSpc>
              <a:spcBef>
                <a:spcPts val="260"/>
              </a:spcBef>
              <a:tabLst>
                <a:tab pos="2361565" algn="l"/>
              </a:tabLst>
            </a:pPr>
            <a:r>
              <a:rPr sz="2800" spc="-45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Careful</a:t>
            </a:r>
            <a:r>
              <a:rPr sz="2800" spc="55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800" spc="-75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Clinical</a:t>
            </a:r>
            <a:r>
              <a:rPr sz="2800" spc="6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800" spc="-1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and</a:t>
            </a:r>
            <a:r>
              <a:rPr sz="2800" spc="6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800" spc="-25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radiographic</a:t>
            </a:r>
            <a:r>
              <a:rPr sz="2800" spc="55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800" spc="-3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examination</a:t>
            </a:r>
            <a:r>
              <a:rPr sz="2800" spc="55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800" spc="-55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revealed </a:t>
            </a:r>
            <a:r>
              <a:rPr sz="2800" spc="-685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800" spc="15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the</a:t>
            </a:r>
            <a:r>
              <a:rPr sz="2800" spc="7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800" spc="-2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presence</a:t>
            </a:r>
            <a:r>
              <a:rPr sz="2800" spc="7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800" spc="15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of	</a:t>
            </a:r>
            <a:r>
              <a:rPr sz="2800" spc="-4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proximal</a:t>
            </a:r>
            <a:r>
              <a:rPr sz="2800" spc="6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800" spc="-55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caries</a:t>
            </a:r>
            <a:r>
              <a:rPr sz="2800" spc="55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800" spc="4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on</a:t>
            </a:r>
            <a:r>
              <a:rPr sz="2800" spc="6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800" spc="-75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15</a:t>
            </a:r>
            <a:r>
              <a:rPr sz="2800" spc="6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800" spc="-1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and</a:t>
            </a:r>
            <a:r>
              <a:rPr sz="2800" spc="55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800" spc="-6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16.</a:t>
            </a:r>
            <a:endParaRPr sz="2800">
              <a:latin typeface="Times New Roman" panose="02020503050405090304"/>
              <a:cs typeface="Times New Roman" panose="02020503050405090304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3850">
              <a:latin typeface="Times New Roman" panose="02020503050405090304"/>
              <a:cs typeface="Times New Roman" panose="02020503050405090304"/>
            </a:endParaRPr>
          </a:p>
          <a:p>
            <a:pPr algn="ctr">
              <a:lnSpc>
                <a:spcPct val="100000"/>
              </a:lnSpc>
            </a:pPr>
            <a:r>
              <a:rPr sz="280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Thermal</a:t>
            </a:r>
            <a:r>
              <a:rPr sz="2800" spc="5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800" spc="5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test</a:t>
            </a:r>
            <a:r>
              <a:rPr sz="2800" spc="55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800" spc="-4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with</a:t>
            </a:r>
            <a:r>
              <a:rPr sz="2800" spc="55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800" spc="45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hot</a:t>
            </a:r>
            <a:r>
              <a:rPr sz="2800" spc="5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800" spc="5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burnisher</a:t>
            </a:r>
            <a:r>
              <a:rPr sz="2800" spc="6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800" spc="-105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was</a:t>
            </a:r>
            <a:r>
              <a:rPr sz="2800" spc="55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800" spc="-25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carried</a:t>
            </a:r>
            <a:r>
              <a:rPr sz="2800" spc="5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800" spc="5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out.</a:t>
            </a:r>
            <a:endParaRPr sz="2800">
              <a:latin typeface="Times New Roman" panose="02020503050405090304"/>
              <a:cs typeface="Times New Roman" panose="02020503050405090304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4150">
              <a:latin typeface="Times New Roman" panose="02020503050405090304"/>
              <a:cs typeface="Times New Roman" panose="02020503050405090304"/>
            </a:endParaRPr>
          </a:p>
          <a:p>
            <a:pPr marL="12700" marR="5080" algn="ctr">
              <a:lnSpc>
                <a:spcPts val="3300"/>
              </a:lnSpc>
            </a:pPr>
            <a:r>
              <a:rPr sz="2800" spc="-1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First</a:t>
            </a:r>
            <a:r>
              <a:rPr sz="2800" spc="55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800" spc="15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the</a:t>
            </a:r>
            <a:r>
              <a:rPr sz="2800" spc="6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800" spc="-5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second</a:t>
            </a:r>
            <a:r>
              <a:rPr sz="2800" spc="55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800" spc="-1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premolar</a:t>
            </a:r>
            <a:r>
              <a:rPr sz="2800" spc="6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800" spc="-1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and</a:t>
            </a:r>
            <a:r>
              <a:rPr sz="2800" spc="6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800" spc="-2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first</a:t>
            </a:r>
            <a:r>
              <a:rPr sz="2800" spc="55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800" spc="-25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molar</a:t>
            </a:r>
            <a:r>
              <a:rPr sz="2800" spc="6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800" spc="-4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in</a:t>
            </a:r>
            <a:r>
              <a:rPr sz="2800" spc="55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800" spc="15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the</a:t>
            </a:r>
            <a:r>
              <a:rPr sz="2800" spc="6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800" spc="-5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second </a:t>
            </a:r>
            <a:r>
              <a:rPr sz="2800" spc="-685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80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quadrant</a:t>
            </a:r>
            <a:r>
              <a:rPr sz="2800" spc="55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800" spc="-105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was</a:t>
            </a:r>
            <a:r>
              <a:rPr sz="2800" spc="60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 </a:t>
            </a:r>
            <a:r>
              <a:rPr sz="2800" spc="-45" dirty="0">
                <a:solidFill>
                  <a:srgbClr val="FFFFFF"/>
                </a:solidFill>
                <a:latin typeface="Times New Roman" panose="02020503050405090304"/>
                <a:cs typeface="Times New Roman" panose="02020503050405090304"/>
              </a:rPr>
              <a:t>checked..</a:t>
            </a:r>
            <a:endParaRPr sz="2800">
              <a:latin typeface="Times New Roman" panose="02020503050405090304"/>
              <a:cs typeface="Times New Roman" panose="02020503050405090304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375"/>
              </a:lnSpc>
            </a:pPr>
            <a:fld id="{81D60167-4931-47E6-BA6A-407CBD079E47}" type="slidenum">
              <a:rPr spc="-40" dirty="0"/>
            </a:fld>
            <a:endParaRPr spc="-4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3534</Words>
  <Application>WPS Writer</Application>
  <PresentationFormat>On-screen Show (4:3)</PresentationFormat>
  <Paragraphs>243</Paragraphs>
  <Slides>29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29</vt:i4>
      </vt:variant>
    </vt:vector>
  </HeadingPairs>
  <TitlesOfParts>
    <vt:vector size="44" baseType="lpstr">
      <vt:lpstr>Arial</vt:lpstr>
      <vt:lpstr>SimSun</vt:lpstr>
      <vt:lpstr>Wingdings</vt:lpstr>
      <vt:lpstr>Times New Roman</vt:lpstr>
      <vt:lpstr>Arial MT</vt:lpstr>
      <vt:lpstr>Thonburi</vt:lpstr>
      <vt:lpstr>Arial</vt:lpstr>
      <vt:lpstr>Wingdings</vt:lpstr>
      <vt:lpstr>MS UI Gothic</vt:lpstr>
      <vt:lpstr>Calibri</vt:lpstr>
      <vt:lpstr>Helvetica Neue</vt:lpstr>
      <vt:lpstr>微软雅黑</vt:lpstr>
      <vt:lpstr>汉仪旗黑</vt:lpstr>
      <vt:lpstr>Arial Unicode MS</vt:lpstr>
      <vt:lpstr>Office Theme</vt:lpstr>
      <vt:lpstr>DIAGNOSIS</vt:lpstr>
      <vt:lpstr>DIFFERENTIAL DIAGNOSIS</vt:lpstr>
      <vt:lpstr>HOW TO WRITE DIAGNOSIS ?</vt:lpstr>
      <vt:lpstr>CLINICAL SITUATIONS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RESULT</vt:lpstr>
      <vt:lpstr>PowerPoint 演示文稿</vt:lpstr>
      <vt:lpstr>PowerPoint 演示文稿</vt:lpstr>
      <vt:lpstr>PROBED.</vt:lpstr>
      <vt:lpstr>DIAGNOSIS</vt:lpstr>
      <vt:lpstr>TREATMENT</vt:lpstr>
      <vt:lpstr>PowerPoint 演示文稿</vt:lpstr>
      <vt:lpstr>PowerPoint 演示文稿</vt:lpstr>
      <vt:lpstr>PowerPoint 演示文稿</vt:lpstr>
      <vt:lpstr>TREATMENT PLANNING</vt:lpstr>
      <vt:lpstr>PowerPoint 演示文稿</vt:lpstr>
      <vt:lpstr>Reevaluation phase: holding phase b/w control  &amp; definitive phases--. Allows for healing.</vt:lpstr>
      <vt:lpstr>PowerPoint 演示文稿</vt:lpstr>
      <vt:lpstr>PowerPoint 演示文稿</vt:lpstr>
      <vt:lpstr>INDICATIONS</vt:lpstr>
      <vt:lpstr>PowerPoint 演示文稿</vt:lpstr>
      <vt:lpstr>TREATMENT PLAN  APPROVAL:</vt:lpstr>
      <vt:lpstr>SUMMARY &amp;  CONCLUSION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DIAGNOSIS</dc:title>
  <dc:creator/>
  <cp:lastModifiedBy>kavita</cp:lastModifiedBy>
  <cp:revision>1</cp:revision>
  <dcterms:created xsi:type="dcterms:W3CDTF">2023-07-25T06:13:34Z</dcterms:created>
  <dcterms:modified xsi:type="dcterms:W3CDTF">2023-07-25T06:13:34Z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KSOProductBuildVer" pid="2">
    <vt:lpwstr>1033-3.2.0.6370</vt:lpwstr>
  </property>
  <property fmtid="{D5CDD505-2E9C-101B-9397-08002B2CF9AE}" name="NXPowerLiteLastOptimized" pid="3">
    <vt:lpwstr>353350</vt:lpwstr>
  </property>
  <property fmtid="{D5CDD505-2E9C-101B-9397-08002B2CF9AE}" name="NXPowerLiteSettings" pid="4">
    <vt:lpwstr>F7000400038000</vt:lpwstr>
  </property>
  <property fmtid="{D5CDD505-2E9C-101B-9397-08002B2CF9AE}" name="NXPowerLiteVersion" pid="5">
    <vt:lpwstr>S10.3.1</vt:lpwstr>
  </property>
</Properties>
</file>