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5" r:id="rId1"/>
    <p:sldMasterId id="2147483809" r:id="rId2"/>
  </p:sldMasterIdLst>
  <p:notesMasterIdLst>
    <p:notesMasterId r:id="rId103"/>
  </p:notesMasterIdLst>
  <p:sldIdLst>
    <p:sldId id="267" r:id="rId3"/>
    <p:sldId id="336" r:id="rId4"/>
    <p:sldId id="359" r:id="rId5"/>
    <p:sldId id="338" r:id="rId6"/>
    <p:sldId id="337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346" r:id="rId15"/>
    <p:sldId id="347" r:id="rId16"/>
    <p:sldId id="367" r:id="rId17"/>
    <p:sldId id="348" r:id="rId18"/>
    <p:sldId id="363" r:id="rId19"/>
    <p:sldId id="369" r:id="rId20"/>
    <p:sldId id="349" r:id="rId21"/>
    <p:sldId id="364" r:id="rId22"/>
    <p:sldId id="350" r:id="rId23"/>
    <p:sldId id="351" r:id="rId24"/>
    <p:sldId id="353" r:id="rId25"/>
    <p:sldId id="368" r:id="rId26"/>
    <p:sldId id="354" r:id="rId27"/>
    <p:sldId id="355" r:id="rId28"/>
    <p:sldId id="356" r:id="rId29"/>
    <p:sldId id="370" r:id="rId30"/>
    <p:sldId id="371" r:id="rId31"/>
    <p:sldId id="372" r:id="rId32"/>
    <p:sldId id="373" r:id="rId33"/>
    <p:sldId id="374" r:id="rId34"/>
    <p:sldId id="378" r:id="rId35"/>
    <p:sldId id="382" r:id="rId36"/>
    <p:sldId id="381" r:id="rId37"/>
    <p:sldId id="383" r:id="rId38"/>
    <p:sldId id="384" r:id="rId39"/>
    <p:sldId id="385" r:id="rId40"/>
    <p:sldId id="386" r:id="rId41"/>
    <p:sldId id="454" r:id="rId42"/>
    <p:sldId id="387" r:id="rId43"/>
    <p:sldId id="388" r:id="rId44"/>
    <p:sldId id="389" r:id="rId45"/>
    <p:sldId id="390" r:id="rId46"/>
    <p:sldId id="391" r:id="rId47"/>
    <p:sldId id="392" r:id="rId48"/>
    <p:sldId id="393" r:id="rId49"/>
    <p:sldId id="394" r:id="rId50"/>
    <p:sldId id="395" r:id="rId51"/>
    <p:sldId id="396" r:id="rId52"/>
    <p:sldId id="418" r:id="rId53"/>
    <p:sldId id="417" r:id="rId54"/>
    <p:sldId id="397" r:id="rId55"/>
    <p:sldId id="405" r:id="rId56"/>
    <p:sldId id="406" r:id="rId57"/>
    <p:sldId id="407" r:id="rId58"/>
    <p:sldId id="408" r:id="rId59"/>
    <p:sldId id="409" r:id="rId60"/>
    <p:sldId id="410" r:id="rId61"/>
    <p:sldId id="433" r:id="rId62"/>
    <p:sldId id="412" r:id="rId63"/>
    <p:sldId id="411" r:id="rId64"/>
    <p:sldId id="413" r:id="rId65"/>
    <p:sldId id="414" r:id="rId66"/>
    <p:sldId id="415" r:id="rId67"/>
    <p:sldId id="416" r:id="rId68"/>
    <p:sldId id="419" r:id="rId69"/>
    <p:sldId id="420" r:id="rId70"/>
    <p:sldId id="421" r:id="rId71"/>
    <p:sldId id="422" r:id="rId72"/>
    <p:sldId id="423" r:id="rId73"/>
    <p:sldId id="424" r:id="rId74"/>
    <p:sldId id="425" r:id="rId75"/>
    <p:sldId id="426" r:id="rId76"/>
    <p:sldId id="427" r:id="rId77"/>
    <p:sldId id="428" r:id="rId78"/>
    <p:sldId id="429" r:id="rId79"/>
    <p:sldId id="430" r:id="rId80"/>
    <p:sldId id="431" r:id="rId81"/>
    <p:sldId id="432" r:id="rId82"/>
    <p:sldId id="435" r:id="rId83"/>
    <p:sldId id="434" r:id="rId84"/>
    <p:sldId id="436" r:id="rId85"/>
    <p:sldId id="437" r:id="rId86"/>
    <p:sldId id="438" r:id="rId87"/>
    <p:sldId id="439" r:id="rId88"/>
    <p:sldId id="440" r:id="rId89"/>
    <p:sldId id="441" r:id="rId90"/>
    <p:sldId id="444" r:id="rId91"/>
    <p:sldId id="442" r:id="rId92"/>
    <p:sldId id="443" r:id="rId93"/>
    <p:sldId id="445" r:id="rId94"/>
    <p:sldId id="446" r:id="rId95"/>
    <p:sldId id="447" r:id="rId96"/>
    <p:sldId id="448" r:id="rId97"/>
    <p:sldId id="449" r:id="rId98"/>
    <p:sldId id="450" r:id="rId99"/>
    <p:sldId id="451" r:id="rId100"/>
    <p:sldId id="453" r:id="rId101"/>
    <p:sldId id="452" r:id="rId10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FF66"/>
    <a:srgbClr val="FFCC66"/>
    <a:srgbClr val="FFCC00"/>
    <a:srgbClr val="FFFF00"/>
    <a:srgbClr val="FF3300"/>
    <a:srgbClr val="CCFF33"/>
    <a:srgbClr val="E91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D6F6A7-1C85-43FD-9B02-06B010A51717}" v="1" dt="2025-05-22T02:12:47.7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slide" Target="slides/slide82.xml"/><Relationship Id="rId89" Type="http://schemas.openxmlformats.org/officeDocument/2006/relationships/slide" Target="slides/slide87.xml"/><Relationship Id="rId16" Type="http://schemas.openxmlformats.org/officeDocument/2006/relationships/slide" Target="slides/slide14.xml"/><Relationship Id="rId107" Type="http://schemas.openxmlformats.org/officeDocument/2006/relationships/tableStyles" Target="tableStyles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102" Type="http://schemas.openxmlformats.org/officeDocument/2006/relationships/slide" Target="slides/slide100.xml"/><Relationship Id="rId5" Type="http://schemas.openxmlformats.org/officeDocument/2006/relationships/slide" Target="slides/slide3.xml"/><Relationship Id="rId90" Type="http://schemas.openxmlformats.org/officeDocument/2006/relationships/slide" Target="slides/slide88.xml"/><Relationship Id="rId95" Type="http://schemas.openxmlformats.org/officeDocument/2006/relationships/slide" Target="slides/slide93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59" Type="http://schemas.openxmlformats.org/officeDocument/2006/relationships/slide" Target="slides/slide57.xml"/><Relationship Id="rId103" Type="http://schemas.openxmlformats.org/officeDocument/2006/relationships/notesMaster" Target="notesMasters/notesMaster1.xml"/><Relationship Id="rId108" Type="http://schemas.microsoft.com/office/2016/11/relationships/changesInfo" Target="changesInfos/changesInfo1.xml"/><Relationship Id="rId54" Type="http://schemas.openxmlformats.org/officeDocument/2006/relationships/slide" Target="slides/slide52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91" Type="http://schemas.openxmlformats.org/officeDocument/2006/relationships/slide" Target="slides/slide89.xml"/><Relationship Id="rId96" Type="http://schemas.openxmlformats.org/officeDocument/2006/relationships/slide" Target="slides/slide9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6" Type="http://schemas.openxmlformats.org/officeDocument/2006/relationships/theme" Target="theme/theme1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94" Type="http://schemas.openxmlformats.org/officeDocument/2006/relationships/slide" Target="slides/slide92.xml"/><Relationship Id="rId99" Type="http://schemas.openxmlformats.org/officeDocument/2006/relationships/slide" Target="slides/slide97.xml"/><Relationship Id="rId101" Type="http://schemas.openxmlformats.org/officeDocument/2006/relationships/slide" Target="slides/slide9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109" Type="http://schemas.microsoft.com/office/2015/10/relationships/revisionInfo" Target="revisionInfo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97" Type="http://schemas.openxmlformats.org/officeDocument/2006/relationships/slide" Target="slides/slide95.xml"/><Relationship Id="rId104" Type="http://schemas.openxmlformats.org/officeDocument/2006/relationships/presProps" Target="presProps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slide" Target="slides/slide90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87" Type="http://schemas.openxmlformats.org/officeDocument/2006/relationships/slide" Target="slides/slide85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56" Type="http://schemas.openxmlformats.org/officeDocument/2006/relationships/slide" Target="slides/slide54.xml"/><Relationship Id="rId77" Type="http://schemas.openxmlformats.org/officeDocument/2006/relationships/slide" Target="slides/slide75.xml"/><Relationship Id="rId100" Type="http://schemas.openxmlformats.org/officeDocument/2006/relationships/slide" Target="slides/slide98.xml"/><Relationship Id="rId105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93" Type="http://schemas.openxmlformats.org/officeDocument/2006/relationships/slide" Target="slides/slide91.xml"/><Relationship Id="rId98" Type="http://schemas.openxmlformats.org/officeDocument/2006/relationships/slide" Target="slides/slide96.xml"/><Relationship Id="rId3" Type="http://schemas.openxmlformats.org/officeDocument/2006/relationships/slide" Target="slides/slide1.xml"/><Relationship Id="rId25" Type="http://schemas.openxmlformats.org/officeDocument/2006/relationships/slide" Target="slides/slide23.xml"/><Relationship Id="rId46" Type="http://schemas.openxmlformats.org/officeDocument/2006/relationships/slide" Target="slides/slide44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62" Type="http://schemas.openxmlformats.org/officeDocument/2006/relationships/slide" Target="slides/slide60.xml"/><Relationship Id="rId83" Type="http://schemas.openxmlformats.org/officeDocument/2006/relationships/slide" Target="slides/slide81.xml"/><Relationship Id="rId88" Type="http://schemas.openxmlformats.org/officeDocument/2006/relationships/slide" Target="slides/slide86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.K. Shrivastava" userId="f58370fd6fc586b9" providerId="LiveId" clId="{1FD6F6A7-1C85-43FD-9B02-06B010A51717}"/>
    <pc:docChg chg="addSld modSld">
      <pc:chgData name="M.K. Shrivastava" userId="f58370fd6fc586b9" providerId="LiveId" clId="{1FD6F6A7-1C85-43FD-9B02-06B010A51717}" dt="2025-05-22T06:46:37.748" v="34" actId="1076"/>
      <pc:docMkLst>
        <pc:docMk/>
      </pc:docMkLst>
      <pc:sldChg chg="modSp mod">
        <pc:chgData name="M.K. Shrivastava" userId="f58370fd6fc586b9" providerId="LiveId" clId="{1FD6F6A7-1C85-43FD-9B02-06B010A51717}" dt="2025-05-22T06:46:37.748" v="34" actId="1076"/>
        <pc:sldMkLst>
          <pc:docMk/>
          <pc:sldMk cId="0" sldId="267"/>
        </pc:sldMkLst>
        <pc:spChg chg="mod">
          <ac:chgData name="M.K. Shrivastava" userId="f58370fd6fc586b9" providerId="LiveId" clId="{1FD6F6A7-1C85-43FD-9B02-06B010A51717}" dt="2025-05-22T06:46:37.748" v="34" actId="1076"/>
          <ac:spMkLst>
            <pc:docMk/>
            <pc:sldMk cId="0" sldId="267"/>
            <ac:spMk id="4098" creationId="{457542FA-A174-D7C7-D894-92681C6C3833}"/>
          </ac:spMkLst>
        </pc:spChg>
      </pc:sldChg>
      <pc:sldChg chg="addSp modSp new mod">
        <pc:chgData name="M.K. Shrivastava" userId="f58370fd6fc586b9" providerId="LiveId" clId="{1FD6F6A7-1C85-43FD-9B02-06B010A51717}" dt="2025-05-22T02:13:04.411" v="2" actId="1076"/>
        <pc:sldMkLst>
          <pc:docMk/>
          <pc:sldMk cId="1011345130" sldId="454"/>
        </pc:sldMkLst>
        <pc:picChg chg="add mod">
          <ac:chgData name="M.K. Shrivastava" userId="f58370fd6fc586b9" providerId="LiveId" clId="{1FD6F6A7-1C85-43FD-9B02-06B010A51717}" dt="2025-05-22T02:13:04.411" v="2" actId="1076"/>
          <ac:picMkLst>
            <pc:docMk/>
            <pc:sldMk cId="1011345130" sldId="454"/>
            <ac:picMk id="3" creationId="{35FCA62F-B116-F812-02D6-E774342C628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8227D72-B486-D949-DB5E-F6828308BDE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55E2140-A854-9554-781C-441A88CBB2D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CFF9E83-FF9D-4E58-3F89-E930EE0B1D4E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5AA8D45-85B4-8F43-B461-0BEFE977247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2C8ABDB2-24D4-45AD-B0C8-2083E101C80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5CE1808-F6F8-19D0-2524-33527FFFC2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EF8D918B-E091-4416-BB5B-36976AC4250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1200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BIS-GMA</a:t>
            </a:r>
            <a:r>
              <a:rPr lang="en-US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--  Bisphenol A – Glycidyl Methacrylate</a:t>
            </a:r>
          </a:p>
          <a:p>
            <a:r>
              <a:rPr lang="en-US" alt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TEGDMA</a:t>
            </a:r>
            <a:r>
              <a:rPr lang="en-US" altLang="en-US" sz="12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-  </a:t>
            </a:r>
            <a:r>
              <a:rPr lang="en-US" altLang="en-US" sz="12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Triethylene</a:t>
            </a:r>
            <a:r>
              <a:rPr lang="en-US" altLang="en-US" sz="1200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Glycol </a:t>
            </a:r>
            <a:r>
              <a:rPr lang="en-US" altLang="en-US" sz="12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Dimethacrylate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8D918B-E091-4416-BB5B-36976AC42503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4789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06D67-5DE3-108D-7703-16E6326A1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303ED5-D131-E87D-5020-3C1FD16C5F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AD2BDE-FDE3-A91D-9153-CB5EDDD46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B6ADC9-A0F6-F142-9102-D3EEEB307C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5665F-52A4-49BE-8AAF-448BD4BB3DD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9EA3C-3599-4BE3-1302-BFCB98E6FA8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3602060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A1047-134C-4D2E-38D8-8E92DE54B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1604DA-D50E-160C-A212-DF6AD80C77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41AC4-1351-70FE-B400-A36D7B3E4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84450-881A-2A0E-F1C1-3383B2BC3D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F8B7468-4653-4EB9-9543-35418E82A48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EF435-1195-A7CD-680E-5AF41CAD96C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457407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B3CB6C-71D6-BB50-3A32-D907FEA5D1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89C9E0-1898-1617-17B1-679A2C0A7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AE27FF-CC5F-B89F-B3E0-A290F6BD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C7CA4B-A47D-8E45-3E82-4A96F394D9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5A2FA9B-B0D2-4D61-9C96-C95FF2333A4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691E10-7D41-E8DE-7A46-7855EA4AED6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537762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BE403-9225-8BB3-9021-29F638AF85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BB9152-CEA5-3E66-CA86-EA1CDEEEB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36D1D-81BD-28E7-BFC5-B24824196BBF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31D00-0733-9E19-F58B-F46184EEB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B30D1-2AFD-4B6B-AB73-395FA2EB4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538AF1-A999-41F9-A374-6F61A16AEB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899267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349C7-F578-BFBC-BDC9-0C759205C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B4473-41C5-455A-30D4-D31D6B180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49FC12-A395-7F8F-8351-C91EFA8E2865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EF7CA-FC54-71CA-C4BC-49EECD8DF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30A60-5F74-38F4-625B-E5B23DE41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83D90-12E9-4861-B1D2-ABC718A613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4310756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2DF01-371F-4A68-014D-BBE93143D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3D38FB-844C-E1C1-3D00-E12A6E06C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6FCAC-B1B8-9BC2-98E6-4847BE1E98F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F5A3CD-3F9C-F389-D8FC-5436F0BE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40223-1D30-47C8-D6BB-41D62D03B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3EB599-F01A-4439-84AB-3805BCB00C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7750098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C4173-AD9A-3527-D2F8-D733AE944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D3ECA-9378-26EA-394F-8ED3446ADA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B4BEC5-17FB-AEB8-AD6D-BB9254B5C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D57385-0E46-0B72-BE16-B913D1E916C8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521A83-68E2-1F5A-D2EE-7668D7845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BCD721-5616-EAE9-4C78-6DAAEA92F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78CE99-887B-4059-94E4-86E21B887A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7245524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E5160-F01E-9DC8-9DA0-5BD93F11C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DD4AB6-94CB-D50C-50E8-82FEEA6022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4CED07-FB2A-1DF6-4EAE-3C13CE2E58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EF408C-D9D1-E504-48BE-C2A94E5A8C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FC58A6-B785-493A-91E6-0F52EC931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9793E6-1295-6CA1-3DDA-A3BF33ED6F3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2F4A5E-F5AB-496B-9D14-E71DAE8B4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0D48A9-5232-F12D-C9F6-6CB245863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D9713-A192-4EA5-9291-46DD93B25D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5849381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C516A-D65B-A044-778D-FA3A63EDC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826BA8-7BD7-B957-B405-CBBD9B5CDAA6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C75A09-1F42-4754-3191-29760A63C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DE8AFB-CCFB-A9E4-1783-52FDDD9C1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7AF11-8144-4B00-B5AB-03314EA1F8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4691721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BECD02-43D1-8A6E-191C-7F28758F377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F55BFB-3EF8-668D-F213-670343202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3CFF46-6DAE-5A27-FFA0-07E1B820B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A9EBB-FF19-4107-83A9-E20C929C68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9599235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0DF96-C3E7-BACB-0573-AD1441C11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28C1E-3ACC-7542-15C2-624BAE174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1A2DA9-86C6-B57F-E107-08F911837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4387EC-AD92-F05F-E9A3-472CFBBD6CF7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9B71FD-DD1E-4F74-B9D2-78C3A7168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770BBD-F2A3-15BC-B0F7-DE3EAC0BF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CECB9-FEFA-4C83-8854-5688A3874F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208509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8D120-9727-B160-11A7-3306C4E2E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C88D42-C39C-A2F0-D311-754736374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B1CCA-7785-291E-A45E-9D0BBD4D3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457245-CCFA-AB80-748F-5D10EBBF15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24336A6-40A2-4F69-A30D-3EFB734F3C1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7559E3-3D42-27CB-47E2-184C2F5E893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361101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F5F9C-6520-493C-642E-B237DEE8E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C48907-4C83-F163-D36C-7A9DBE3C46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8AAA9B-AD5E-4859-3DAA-9736864AE3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49B948-F24C-F5C1-CA87-72560D60AF3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C38F0E-3794-DD67-94C0-181D94034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0A0CA1-5080-1F0D-D0C9-D944BD61F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D07A19-6742-458F-8D6A-F95AC0E12B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4533106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22494-7AEB-4DED-4F07-9B8AEA12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B8F60B-1CA6-0F78-9068-3A818B5DBD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27693-8C01-FD3B-B60A-C2B44F4F5000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CA409-DBD1-7CDC-0F27-65D5A5CBF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37F20-32DA-3D9E-C899-76E8C37F0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E8BDD-A671-4065-87AA-36B6C09986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743576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8A0E0E-0721-DCDF-1DAE-098596F89C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9AFBBA-51C3-665E-3B17-FEFB00B7CB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49F13-073F-C64D-C6E0-ADF4659CC49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23E9F-C41B-BFD2-347B-ACF01065A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D81A60-07B8-1CFC-1EBB-1DF31538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DF41DC-9004-46A1-AE87-055E61DDEE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652674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669DD-9A8F-332F-3638-E4299F413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EB7037-CE86-BB1A-7F61-7530F29ECB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CBC7F-86B2-627F-407C-068ABF9E1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FBA7E3-AA2F-040D-5C29-D3093555D0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CF6659-F2AE-4814-98CB-4C35F4877AE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E016E7-68EC-E287-A087-8995200A972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746488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52E5B-AEBB-2D58-FDD8-97DF5CA0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95826-F7E9-172A-1D6E-A05B75E9A9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0DF501-20FD-5FB7-64DD-03E021F567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45084-1E7F-BD0B-C74B-66F1B3FD9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6AB63-AB9C-8683-31AA-F3B2766244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9C0FC97-56E2-4457-9BDE-EAB66445836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3F6CF4C-6A74-32AC-4F4F-40CB41D4930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531277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430E2-780E-407B-C340-8673C3F11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EE5DA-E09C-BD44-C7EF-1F7FB942C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A7FF9B-2896-8CB4-9158-48DA9C581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BF5A00-F60E-ABD9-D224-0A01399106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585630-8623-F4DE-5352-C484781EA4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ACD7E4-65A9-7190-0B29-908F455D9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5A9758C9-8BEB-9E86-D6D4-8C940A99170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36F8C41-C773-4D19-A313-020EBEFB91B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2B49506-FF93-39B3-1F83-306B35CE19B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932961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61E15-5F26-E527-2EE5-05571DE07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183C25-BF1A-23FD-E391-A2DF05B8A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40E5D7-F005-684F-1069-743B7A0EE3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17FBE0-F598-4112-86F1-DAE1220A95F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F3173-F730-27F7-BEC0-FBF3838ACF0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916674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5514EE-85D6-4282-49AC-BFC9A823B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C38EA3-A5D4-4573-6564-EA159E5FD7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C56CFE1-EF6B-4022-85F5-0C5E5DE04BB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C86393-9D60-06F8-57B9-F2F61B76177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28822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F3C8C-8661-9802-0FCE-AF9807F10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D45991-92AB-ADCD-A76E-141486E7C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9133E5-FD25-33B2-CF8B-3E1EA77811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1FFB9D-A737-060C-4AE1-FA5DEF6EB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F2AC9-BA5E-4243-06D1-62C6F4D1AF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0506AD-99C9-4CD1-8597-6CC94F8BE76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B7E6718-7D07-1912-A899-68944D9FEED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585869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DA27B-563C-0BE4-51AF-9D1F4E2C3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414F15-415E-514B-A4A8-89B51C47DA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679975-4C2E-B0BC-6D5D-16506BFC4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F5305C-0350-0897-37B6-70D9D7B65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AB5CD-AFD6-A11B-3A3A-82D4703943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80A1429-1DAC-4387-994C-C7B12773008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9EB5206-0080-B43D-2C82-9C42F19F2018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490011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40C1925-CAE5-B3DD-EF2D-D12ADADCE73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7C76100-25D6-B5EC-463F-8260BFD6D71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B9D434B1-F266-4801-9F40-DA2A321B6E9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F3D32E10-0BD4-5347-1473-9BD25CBC16D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29" name="Group 5">
              <a:extLst>
                <a:ext uri="{FF2B5EF4-FFF2-40B4-BE49-F238E27FC236}">
                  <a16:creationId xmlns:a16="http://schemas.microsoft.com/office/drawing/2014/main" id="{8121E3B9-1DFF-C9FA-3286-0861ACEF4F02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0" y="0"/>
              <a:chExt cx="4027" cy="2085"/>
            </a:xfrm>
          </p:grpSpPr>
          <p:sp>
            <p:nvSpPr>
              <p:cNvPr id="1030" name="Freeform 6">
                <a:extLst>
                  <a:ext uri="{FF2B5EF4-FFF2-40B4-BE49-F238E27FC236}">
                    <a16:creationId xmlns:a16="http://schemas.microsoft.com/office/drawing/2014/main" id="{B6542BF5-5E88-B43F-B71D-C07FDF4817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41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882"/>
                  <a:gd name="T148" fmla="*/ 0 h 1671"/>
                  <a:gd name="T149" fmla="*/ 2882 w 2882"/>
                  <a:gd name="T150" fmla="*/ 1671 h 1671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2E8B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31" name="Freeform 7">
                <a:extLst>
                  <a:ext uri="{FF2B5EF4-FFF2-40B4-BE49-F238E27FC236}">
                    <a16:creationId xmlns:a16="http://schemas.microsoft.com/office/drawing/2014/main" id="{C115FD51-750B-4811-67C6-F34260E2E4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2" y="44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1259"/>
                  <a:gd name="T184" fmla="*/ 0 h 811"/>
                  <a:gd name="T185" fmla="*/ 1259 w 1259"/>
                  <a:gd name="T186" fmla="*/ 811 h 811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2E8B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32" name="Freeform 8">
                <a:extLst>
                  <a:ext uri="{FF2B5EF4-FFF2-40B4-BE49-F238E27FC236}">
                    <a16:creationId xmlns:a16="http://schemas.microsoft.com/office/drawing/2014/main" id="{DFB7C65A-D23F-398D-1BFE-A077A92BD0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72" y="111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849"/>
                  <a:gd name="T124" fmla="*/ 0 h 969"/>
                  <a:gd name="T125" fmla="*/ 2849 w 2849"/>
                  <a:gd name="T126" fmla="*/ 969 h 969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A7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33" name="Freeform 9">
                <a:extLst>
                  <a:ext uri="{FF2B5EF4-FFF2-40B4-BE49-F238E27FC236}">
                    <a16:creationId xmlns:a16="http://schemas.microsoft.com/office/drawing/2014/main" id="{75271781-9728-3486-285E-5A9430CDD9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20" y="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3007"/>
                  <a:gd name="T172" fmla="*/ 0 h 2085"/>
                  <a:gd name="T173" fmla="*/ 3007 w 3007"/>
                  <a:gd name="T174" fmla="*/ 2085 h 208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34" name="Freeform 10">
                <a:extLst>
                  <a:ext uri="{FF2B5EF4-FFF2-40B4-BE49-F238E27FC236}">
                    <a16:creationId xmlns:a16="http://schemas.microsoft.com/office/drawing/2014/main" id="{1C904635-1D25-9935-FF15-94EC8B4444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3" y="8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248"/>
                  <a:gd name="T133" fmla="*/ 0 h 539"/>
                  <a:gd name="T134" fmla="*/ 1248 w 1248"/>
                  <a:gd name="T135" fmla="*/ 539 h 539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D86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035" name="Freeform 11">
              <a:extLst>
                <a:ext uri="{FF2B5EF4-FFF2-40B4-BE49-F238E27FC236}">
                  <a16:creationId xmlns:a16="http://schemas.microsoft.com/office/drawing/2014/main" id="{4ADD190E-0692-170F-07A2-6EAC367549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296"/>
                <a:gd name="T142" fmla="*/ 0 h 1469"/>
                <a:gd name="T143" fmla="*/ 2296 w 2296"/>
                <a:gd name="T144" fmla="*/ 1469 h 1469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6" name="Freeform 12">
              <a:extLst>
                <a:ext uri="{FF2B5EF4-FFF2-40B4-BE49-F238E27FC236}">
                  <a16:creationId xmlns:a16="http://schemas.microsoft.com/office/drawing/2014/main" id="{3771FFB7-ABB5-8A1E-9B3C-4626F8F5F0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740"/>
                <a:gd name="T19" fmla="*/ 0 h 1906"/>
                <a:gd name="T20" fmla="*/ 5740 w 5740"/>
                <a:gd name="T21" fmla="*/ 1906 h 190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037" name="Rectangle 13">
            <a:extLst>
              <a:ext uri="{FF2B5EF4-FFF2-40B4-BE49-F238E27FC236}">
                <a16:creationId xmlns:a16="http://schemas.microsoft.com/office/drawing/2014/main" id="{FB33A5CA-B418-2839-53B1-79B6E3EB034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8" name="Rectangle 14">
            <a:extLst>
              <a:ext uri="{FF2B5EF4-FFF2-40B4-BE49-F238E27FC236}">
                <a16:creationId xmlns:a16="http://schemas.microsoft.com/office/drawing/2014/main" id="{6D240BE1-C84E-B822-CBE2-D7D6679D894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1039" name="Rectangle 15">
            <a:extLst>
              <a:ext uri="{FF2B5EF4-FFF2-40B4-BE49-F238E27FC236}">
                <a16:creationId xmlns:a16="http://schemas.microsoft.com/office/drawing/2014/main" id="{E0A545B5-F6C3-6B96-01A3-A7C4BFAB58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anose="02020404030301010803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anose="02020404030301010803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anose="02020404030301010803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anose="02020404030301010803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anose="02020404030301010803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anose="02020404030301010803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anose="02020404030301010803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anose="02020404030301010803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>
            <a:extLst>
              <a:ext uri="{FF2B5EF4-FFF2-40B4-BE49-F238E27FC236}">
                <a16:creationId xmlns:a16="http://schemas.microsoft.com/office/drawing/2014/main" id="{430BA8F7-D41E-1B09-CF13-0BD4F979812E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051" name="Group 3">
              <a:extLst>
                <a:ext uri="{FF2B5EF4-FFF2-40B4-BE49-F238E27FC236}">
                  <a16:creationId xmlns:a16="http://schemas.microsoft.com/office/drawing/2014/main" id="{760A5BD1-E527-94E8-9546-30D77582520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0" y="0"/>
              <a:chExt cx="4027" cy="2085"/>
            </a:xfrm>
          </p:grpSpPr>
          <p:sp>
            <p:nvSpPr>
              <p:cNvPr id="2052" name="Freeform 4">
                <a:extLst>
                  <a:ext uri="{FF2B5EF4-FFF2-40B4-BE49-F238E27FC236}">
                    <a16:creationId xmlns:a16="http://schemas.microsoft.com/office/drawing/2014/main" id="{2D04A1F0-CF4D-F3A4-78F3-CF953A5289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41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882"/>
                  <a:gd name="T148" fmla="*/ 0 h 1671"/>
                  <a:gd name="T149" fmla="*/ 2882 w 2882"/>
                  <a:gd name="T150" fmla="*/ 1671 h 1671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2E8B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53" name="Freeform 5">
                <a:extLst>
                  <a:ext uri="{FF2B5EF4-FFF2-40B4-BE49-F238E27FC236}">
                    <a16:creationId xmlns:a16="http://schemas.microsoft.com/office/drawing/2014/main" id="{7D9D737D-09EA-7270-46EF-3ED2A1D329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42" y="44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1259"/>
                  <a:gd name="T184" fmla="*/ 0 h 811"/>
                  <a:gd name="T185" fmla="*/ 1259 w 1259"/>
                  <a:gd name="T186" fmla="*/ 811 h 811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rgbClr val="002E8B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54" name="Freeform 6">
                <a:extLst>
                  <a:ext uri="{FF2B5EF4-FFF2-40B4-BE49-F238E27FC236}">
                    <a16:creationId xmlns:a16="http://schemas.microsoft.com/office/drawing/2014/main" id="{D9607A00-6656-3342-313C-A7D1C3F1D4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72" y="111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849"/>
                  <a:gd name="T124" fmla="*/ 0 h 969"/>
                  <a:gd name="T125" fmla="*/ 2849 w 2849"/>
                  <a:gd name="T126" fmla="*/ 969 h 969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A7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55" name="Freeform 7">
                <a:extLst>
                  <a:ext uri="{FF2B5EF4-FFF2-40B4-BE49-F238E27FC236}">
                    <a16:creationId xmlns:a16="http://schemas.microsoft.com/office/drawing/2014/main" id="{21F8EB07-BE2D-F0B0-3A43-E27086F2BC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20" y="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3007"/>
                  <a:gd name="T172" fmla="*/ 0 h 2085"/>
                  <a:gd name="T173" fmla="*/ 3007 w 3007"/>
                  <a:gd name="T174" fmla="*/ 2085 h 2085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56" name="Freeform 8">
                <a:extLst>
                  <a:ext uri="{FF2B5EF4-FFF2-40B4-BE49-F238E27FC236}">
                    <a16:creationId xmlns:a16="http://schemas.microsoft.com/office/drawing/2014/main" id="{A18CCAB8-71BF-3108-9632-86D995E9EA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73" y="8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1248"/>
                  <a:gd name="T133" fmla="*/ 0 h 539"/>
                  <a:gd name="T134" fmla="*/ 1248 w 1248"/>
                  <a:gd name="T135" fmla="*/ 539 h 539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2D86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2057" name="Freeform 9">
              <a:extLst>
                <a:ext uri="{FF2B5EF4-FFF2-40B4-BE49-F238E27FC236}">
                  <a16:creationId xmlns:a16="http://schemas.microsoft.com/office/drawing/2014/main" id="{39AFE9FA-FEF7-605D-A358-ED80A780A1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296"/>
                <a:gd name="T142" fmla="*/ 0 h 1469"/>
                <a:gd name="T143" fmla="*/ 2296 w 2296"/>
                <a:gd name="T144" fmla="*/ 1469 h 1469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rgbClr val="002B8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58" name="Freeform 10">
              <a:extLst>
                <a:ext uri="{FF2B5EF4-FFF2-40B4-BE49-F238E27FC236}">
                  <a16:creationId xmlns:a16="http://schemas.microsoft.com/office/drawing/2014/main" id="{F3CB7EC8-BE5C-5C9A-AB05-A2BE3AA1B2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740"/>
                <a:gd name="T19" fmla="*/ 0 h 1906"/>
                <a:gd name="T20" fmla="*/ 5740 w 5740"/>
                <a:gd name="T21" fmla="*/ 1906 h 190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2059" name="Rectangle 13">
            <a:extLst>
              <a:ext uri="{FF2B5EF4-FFF2-40B4-BE49-F238E27FC236}">
                <a16:creationId xmlns:a16="http://schemas.microsoft.com/office/drawing/2014/main" id="{8B796421-9D2C-7A9E-2485-7BDF44C6FD59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60" name="Rectangle 15">
            <a:extLst>
              <a:ext uri="{FF2B5EF4-FFF2-40B4-BE49-F238E27FC236}">
                <a16:creationId xmlns:a16="http://schemas.microsoft.com/office/drawing/2014/main" id="{F8DFC1DF-BDA1-B98D-5B98-F09519FDBB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61" name="Rectangle 13">
            <a:extLst>
              <a:ext uri="{FF2B5EF4-FFF2-40B4-BE49-F238E27FC236}">
                <a16:creationId xmlns:a16="http://schemas.microsoft.com/office/drawing/2014/main" id="{3BBC85AB-410D-D17F-DEFD-0786042EAE54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62" name="Rectangle 14">
            <a:extLst>
              <a:ext uri="{FF2B5EF4-FFF2-40B4-BE49-F238E27FC236}">
                <a16:creationId xmlns:a16="http://schemas.microsoft.com/office/drawing/2014/main" id="{C002DD71-00C8-3626-8AFC-7BC2B08640C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5157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63" name="Rectangle 15">
            <a:extLst>
              <a:ext uri="{FF2B5EF4-FFF2-40B4-BE49-F238E27FC236}">
                <a16:creationId xmlns:a16="http://schemas.microsoft.com/office/drawing/2014/main" id="{69BBD808-5C4D-1111-821C-387A4E313E0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5475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EE98FE41-6F9E-4F8D-B1B6-9877766992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anose="02020404030301010803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anose="02020404030301010803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anose="02020404030301010803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anose="02020404030301010803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anose="02020404030301010803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anose="02020404030301010803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anose="02020404030301010803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Garamond" panose="02020404030301010803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3.jpeg" Type="http://schemas.openxmlformats.org/officeDocument/2006/relationships/image"/></Relationships>
</file>

<file path=ppt/slides/_rels/slide18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7.xml" Type="http://schemas.openxmlformats.org/officeDocument/2006/relationships/slideLayout"/><Relationship Id="rId5" Target="../media/image10.jpeg" Type="http://schemas.openxmlformats.org/officeDocument/2006/relationships/image"/><Relationship Id="rId4" Target="../media/image9.jpeg" Type="http://schemas.openxmlformats.org/officeDocument/2006/relationships/image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7" Type="http://schemas.openxmlformats.org/officeDocument/2006/relationships/image" Target="../media/image16.jpeg"/><Relationship Id="rId2" Type="http://schemas.openxmlformats.org/officeDocument/2006/relationships/hyperlink" Target="http://images.google.co.in/imgres?imgurl=http://www.montrealkidsdentist.com/Eng/a_seal1.jpg&amp;imgrefurl=http://www.montrealkidsdentist.com/Eng/body_f_a_q_.html&amp;h=200&amp;w=214&amp;sz=20&amp;hl=en&amp;start=31&amp;tbnid=aSt2b7b2BWmv-M:&amp;tbnh=94&amp;tbnw=101&amp;prev=/images%3Fq%3Dpit%2Band%2Bfissure%2Bsealants%26start%3D18%26ndsp%3D18%26svnum%3D10%26hl%3Den%26lr%3D%26sa%3D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ages.google.co.in/imgres?imgurl=http://www.healthunit.org/dental/dentaldisease/fissureseal.jpg&amp;imgrefurl=http://www.healthunit.org/dental/dentaldisease/dentaldisease.htm&amp;h=88&amp;w=100&amp;sz=2&amp;hl=en&amp;start=42&amp;tbnid=xxUZkwKEPp_hnM:&amp;tbnh=67&amp;tbnw=77&amp;prev=/images%3Fq%3Dpit%2Band%2Bfissure%2Bsealants%26start%3D36%26ndsp%3D18%26svnum%3D10%26hl%3Den%26lr%3D%26sa%3DN" TargetMode="External"/><Relationship Id="rId5" Type="http://schemas.openxmlformats.org/officeDocument/2006/relationships/image" Target="../media/image15.jpeg"/><Relationship Id="rId4" Type="http://schemas.openxmlformats.org/officeDocument/2006/relationships/hyperlink" Target="http://images.google.co.in/imgres?imgurl=http://www.dentalexcellence.co.nz/Services/Dentistry/images/deep_pit_decay1.JPG&amp;imgrefurl=http://www.dentalexcellence.co.nz/Services/Dentistry/fissure_sealants.htm&amp;h=124&amp;w=131&amp;sz=11&amp;hl=en&amp;start=48&amp;tbnid=vRu2Zk_lAnVF7M:&amp;tbnh=81&amp;tbnw=86&amp;prev=/images%3Fq%3Dpit%2Band%2Bfissure%2Bsealants%26start%3D36%26ndsp%3D18%26svnum%3D10%26hl%3Den%26lr%3D%26sa%3DN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 ?><Relationships xmlns="http://schemas.openxmlformats.org/package/2006/relationships"><Relationship Id="rId3" Target="../media/image23.jpeg" Type="http://schemas.openxmlformats.org/officeDocument/2006/relationships/image"/><Relationship Id="rId2" Target="../media/image22.jpeg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24.jpeg" Type="http://schemas.openxmlformats.org/officeDocument/2006/relationships/image"/></Relationships>
</file>

<file path=ppt/slides/_rels/slide51.xml.rels><?xml version="1.0" encoding="UTF-8" standalone="yes" ?><Relationships xmlns="http://schemas.openxmlformats.org/package/2006/relationships"><Relationship Id="rId3" Target="../media/image26.jpeg" Type="http://schemas.openxmlformats.org/officeDocument/2006/relationships/image"/><Relationship Id="rId7" Target="../media/image30.jpeg" Type="http://schemas.openxmlformats.org/officeDocument/2006/relationships/image"/><Relationship Id="rId2" Target="../media/image25.jpeg" Type="http://schemas.openxmlformats.org/officeDocument/2006/relationships/image"/><Relationship Id="rId1" Target="../slideLayouts/slideLayout7.xml" Type="http://schemas.openxmlformats.org/officeDocument/2006/relationships/slideLayout"/><Relationship Id="rId6" Target="../media/image29.jpeg" Type="http://schemas.openxmlformats.org/officeDocument/2006/relationships/image"/><Relationship Id="rId5" Target="../media/image28.jpeg" Type="http://schemas.openxmlformats.org/officeDocument/2006/relationships/image"/><Relationship Id="rId4" Target="../media/image27.jpeg" Type="http://schemas.openxmlformats.org/officeDocument/2006/relationships/image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5">
            <a:extLst>
              <a:ext uri="{FF2B5EF4-FFF2-40B4-BE49-F238E27FC236}">
                <a16:creationId xmlns:a16="http://schemas.microsoft.com/office/drawing/2014/main" id="{457542FA-A174-D7C7-D894-92681C6C383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143090" y="1371654"/>
            <a:ext cx="6857820" cy="449568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 cap="sq" cmpd="sng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8999"/>
                    </a:srgbClr>
                  </a:outerShdw>
                </a:effectLst>
                <a:latin typeface="Arial Black" panose="020B0A04020102020204" pitchFamily="34" charset="0"/>
              </a:rPr>
              <a:t>RESTORATIVE</a:t>
            </a:r>
          </a:p>
          <a:p>
            <a:pPr algn="ctr"/>
            <a:r>
              <a:rPr lang="en-US" sz="3600" kern="10" dirty="0">
                <a:ln w="12700" cap="sq" cmpd="sng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8999"/>
                    </a:srgbClr>
                  </a:outerShdw>
                </a:effectLst>
                <a:latin typeface="Arial Black" panose="020B0A04020102020204" pitchFamily="34" charset="0"/>
              </a:rPr>
              <a:t>RESINS</a:t>
            </a:r>
          </a:p>
          <a:p>
            <a:pPr algn="ctr"/>
            <a:r>
              <a:rPr lang="en-US" sz="3600" kern="10" dirty="0">
                <a:ln w="12700" cap="sq" cmpd="sng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8999"/>
                    </a:srgbClr>
                  </a:outerShdw>
                </a:effectLst>
                <a:latin typeface="Arial Black" panose="020B0A04020102020204" pitchFamily="34" charset="0"/>
              </a:rPr>
              <a:t>Dr. Akshara </a:t>
            </a:r>
            <a:r>
              <a:rPr lang="en-US" sz="3600" kern="10" dirty="0" err="1">
                <a:ln w="12700" cap="sq" cmpd="sng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8999"/>
                    </a:srgbClr>
                  </a:outerShdw>
                </a:effectLst>
                <a:latin typeface="Arial Black" panose="020B0A04020102020204" pitchFamily="34" charset="0"/>
              </a:rPr>
              <a:t>shrivastava</a:t>
            </a:r>
            <a:endParaRPr lang="en-US" sz="3600" kern="10" dirty="0">
              <a:ln w="12700" cap="sq" cmpd="sng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8999"/>
                  </a:srgbClr>
                </a:outerShdw>
              </a:effectLst>
              <a:latin typeface="Arial Black" panose="020B0A04020102020204" pitchFamily="34" charset="0"/>
            </a:endParaRPr>
          </a:p>
          <a:p>
            <a:pPr algn="ctr"/>
            <a:endParaRPr lang="en-US" sz="3600" kern="10" dirty="0">
              <a:ln w="12700" cap="sq" cmpd="sng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8999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D477FA67-6FCB-4AFC-F3AA-106007D75C3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381000"/>
            <a:ext cx="8686800" cy="6096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ADHESION –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Does not adhere to Enamel or Dentin.</a:t>
            </a:r>
          </a:p>
          <a:p>
            <a:pPr eaLnBrk="1" hangingPunct="1"/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ESTHETICS –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Excellent matching with tooth color, but tends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to discolor.</a:t>
            </a:r>
          </a:p>
          <a:p>
            <a:pPr eaLnBrk="1" hangingPunct="1"/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BIOCOMPATIBILITY –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Monomer can penetrate dentinal tubules &amp;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cause irritation to the pulp.</a:t>
            </a:r>
          </a:p>
          <a:p>
            <a:pPr eaLnBrk="1" hangingPunct="1"/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B9825347-F3AF-BF81-6781-130D4B0FDC5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4025"/>
            <a:ext cx="7772400" cy="841375"/>
          </a:xfrm>
        </p:spPr>
        <p:txBody>
          <a:bodyPr/>
          <a:lstStyle/>
          <a:p>
            <a:pPr eaLnBrk="1" hangingPunct="1"/>
            <a:r>
              <a:rPr lang="en-US" altLang="en-US" sz="36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PIT &amp; FISSURE SEALANTS --</a:t>
            </a: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A1DDB9F2-A440-9D8B-40F8-37210C725FF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838200" y="1981200"/>
            <a:ext cx="5715000" cy="4114800"/>
          </a:xfrm>
        </p:spPr>
        <p:txBody>
          <a:bodyPr/>
          <a:lstStyle/>
          <a:p>
            <a:pPr eaLnBrk="1" hangingPunct="1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Cyanoacrylate</a:t>
            </a:r>
          </a:p>
          <a:p>
            <a:pPr eaLnBrk="1" hangingPunct="1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Polyurethenes</a:t>
            </a:r>
          </a:p>
          <a:p>
            <a:pPr eaLnBrk="1" hangingPunct="1"/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BIS - GMA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6384DAAF-6C9E-8473-B803-2EDF2B77102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838200"/>
            <a:ext cx="8229600" cy="51816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MANIPUPLATION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ü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Bulk Technique or Pressure Technique</a:t>
            </a: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ü"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ü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Incremental or Non-pressure Technique</a:t>
            </a: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ü"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ü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Flow Technique 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4">
            <a:extLst>
              <a:ext uri="{FF2B5EF4-FFF2-40B4-BE49-F238E27FC236}">
                <a16:creationId xmlns:a16="http://schemas.microsoft.com/office/drawing/2014/main" id="{30F1975F-2AF0-B221-54C4-35ED43AF0BB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2000" y="2057400"/>
            <a:ext cx="7848600" cy="3352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 cmpd="sng">
                  <a:solidFill>
                    <a:schemeClr val="folHlink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C O M P O S I T E  </a:t>
            </a:r>
          </a:p>
          <a:p>
            <a:pPr algn="ctr"/>
            <a:r>
              <a:rPr lang="en-US" sz="3600" kern="10">
                <a:ln w="19050" cmpd="sng">
                  <a:solidFill>
                    <a:schemeClr val="folHlink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Impact" panose="020B0806030902050204" pitchFamily="34" charset="0"/>
              </a:rPr>
              <a:t>R E S I N S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D22EBA86-38E4-50DB-B86A-7B7C08F3AD0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09600" y="1295400"/>
            <a:ext cx="7924800" cy="51816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It is a tooth colored restorative material ,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developed in early 1960’ s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Features ::::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</a:t>
            </a: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*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Strengthened by adding Silica particles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</a:t>
            </a: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*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Acid Etching technique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</a:t>
            </a: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*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Bonding technique</a:t>
            </a:r>
          </a:p>
          <a:p>
            <a:pPr eaLnBrk="1" hangingPunct="1"/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>
            <a:extLst>
              <a:ext uri="{FF2B5EF4-FFF2-40B4-BE49-F238E27FC236}">
                <a16:creationId xmlns:a16="http://schemas.microsoft.com/office/drawing/2014/main" id="{6DA7BE2C-2EC7-EF1D-F6DF-36A19E13FCF2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1447800"/>
            <a:ext cx="7924800" cy="48768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A Composite is a system composed of a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mixture of 2 or more components , which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are essentially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insoluble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in each other and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differ in form.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Major components –   Resin </a:t>
            </a:r>
            <a:r>
              <a:rPr lang="en-US" altLang="en-US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Matrix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              Inorganic </a:t>
            </a:r>
            <a:r>
              <a:rPr lang="en-US" altLang="en-US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Filler</a:t>
            </a:r>
          </a:p>
          <a:p>
            <a:pPr eaLnBrk="1" hangingPunct="1"/>
            <a:endParaRPr lang="en-US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CA7D903F-C9B7-9808-8B99-BDA0E6244B9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533400" y="762000"/>
            <a:ext cx="77724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u="sng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Advantages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</a:t>
            </a: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-  tooth colored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-  stain resistant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-  polishable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-  can be bonded to tooth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-  strong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-  wear resistant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 u="sng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Disadvantages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</a:t>
            </a: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-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shrinkage (2-5%)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-  longevity ??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</a:t>
            </a:r>
          </a:p>
          <a:p>
            <a:pPr eaLnBrk="1" hangingPunct="1">
              <a:lnSpc>
                <a:spcPct val="90000"/>
              </a:lnSpc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22ADF7B1-5F37-610A-2638-535F7332609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2362200"/>
            <a:ext cx="7391400" cy="3581400"/>
          </a:xfrm>
        </p:spPr>
        <p:txBody>
          <a:bodyPr/>
          <a:lstStyle/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**  </a:t>
            </a: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Different Composites are available for 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different purposes .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None/>
            </a:pPr>
            <a:endParaRPr lang="en-US" altLang="en-US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**</a:t>
            </a:r>
            <a:r>
              <a:rPr lang="en-US" alt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They are usually not Interchangeable .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endParaRPr lang="en-US" altLang="en-US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19459" name="Text Box 6">
            <a:extLst>
              <a:ext uri="{FF2B5EF4-FFF2-40B4-BE49-F238E27FC236}">
                <a16:creationId xmlns:a16="http://schemas.microsoft.com/office/drawing/2014/main" id="{8F4B8D3F-B777-5AC6-A00C-88F017829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669925"/>
            <a:ext cx="1708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4000">
                <a:latin typeface="Arial Black" panose="020B0A04020102020204" pitchFamily="34" charset="0"/>
              </a:rPr>
              <a:t>USES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07BC5678-1B85-2149-78C9-50266A30BFB3}"/>
              </a:ext>
            </a:extLst>
          </p:cNvPr>
          <p:cNvSpPr>
            <a:spLocks noChangeArrowheads="1" noGrp="1"/>
          </p:cNvSpPr>
          <p:nvPr>
            <p:ph idx="4294967295" sz="half" type="body"/>
          </p:nvPr>
        </p:nvSpPr>
        <p:spPr>
          <a:xfrm>
            <a:off x="457200" y="1143000"/>
            <a:ext cx="8077200" cy="1600200"/>
          </a:xfrm>
        </p:spPr>
        <p:txBody>
          <a:bodyPr/>
          <a:lstStyle/>
          <a:p>
            <a:pPr eaLnBrk="1" hangingPunct="1">
              <a:buClr>
                <a:srgbClr val="00FF00"/>
              </a:buClr>
              <a:buFont charset="2" panose="05000000000000000000" pitchFamily="2" typeface="Wingdings"/>
              <a:buChar char="ü"/>
            </a:pPr>
            <a:r>
              <a:rPr altLang="en-US" lang="en-US" sz="2800">
                <a:effectLst>
                  <a:outerShdw algn="tl" blurRad="38100" dir="2700000" dist="38100">
                    <a:srgbClr val="000000"/>
                  </a:outerShdw>
                </a:effectLst>
                <a:latin charset="0" panose="02020603050405020304" pitchFamily="18" typeface="Times New Roman"/>
              </a:rPr>
              <a:t>  </a:t>
            </a:r>
            <a:r>
              <a:rPr altLang="en-US" lang="en-US">
                <a:effectLst>
                  <a:outerShdw algn="tl" blurRad="38100" dir="2700000" dist="38100">
                    <a:srgbClr val="000000"/>
                  </a:outerShdw>
                </a:effectLst>
                <a:latin charset="0" panose="02020603050405020304" pitchFamily="18" typeface="Times New Roman"/>
              </a:rPr>
              <a:t>Restoration of Anterior and Posterior teeth</a:t>
            </a:r>
          </a:p>
          <a:p>
            <a:pPr eaLnBrk="1" hangingPunct="1">
              <a:buFont charset="2" panose="05000000000000000000" pitchFamily="2" typeface="Wingdings"/>
              <a:buNone/>
            </a:pPr>
            <a:r>
              <a:rPr altLang="en-US" lang="en-US">
                <a:effectLst>
                  <a:outerShdw algn="tl" blurRad="38100" dir="2700000" dist="38100">
                    <a:srgbClr val="000000"/>
                  </a:outerShdw>
                </a:effectLst>
                <a:latin charset="0" panose="02020603050405020304" pitchFamily="18" typeface="Times New Roman"/>
              </a:rPr>
              <a:t>                              -- Directly  or  as Inlays</a:t>
            </a:r>
          </a:p>
          <a:p>
            <a:pPr eaLnBrk="1" hangingPunct="1"/>
            <a:endParaRPr altLang="en-US" lang="en-US">
              <a:effectLst>
                <a:outerShdw algn="tl" blurRad="38100" dir="2700000" dist="38100">
                  <a:srgbClr val="000000"/>
                </a:outerShdw>
              </a:effectLst>
            </a:endParaRPr>
          </a:p>
        </p:txBody>
      </p:sp>
      <p:pic>
        <p:nvPicPr>
          <p:cNvPr descr="compres" id="20483" name="Picture 4">
            <a:extLst>
              <a:ext uri="{FF2B5EF4-FFF2-40B4-BE49-F238E27FC236}">
                <a16:creationId xmlns:a16="http://schemas.microsoft.com/office/drawing/2014/main" id="{FF05AAA7-31C6-44DC-BAC8-FB828265EE7A}"/>
              </a:ext>
            </a:extLst>
          </p:cNvPr>
          <p:cNvPicPr>
            <a:picLocks noChangeArrowheads="1" noChangeAspect="1" noGrp="1"/>
          </p:cNvPicPr>
          <p:nvPr>
            <p:ph idx="4294967295" sz="quarter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" l="90" r="493" t="229"/>
          <a:stretch>
            <a:fillRect/>
          </a:stretch>
        </p:blipFill>
        <p:spPr>
          <a:xfrm>
            <a:off x="533400" y="3352800"/>
            <a:ext cx="2057400" cy="2895600"/>
          </a:xfrm>
          <a:noFill/>
          <a:ln/>
        </p:spPr>
      </p:pic>
      <p:pic>
        <p:nvPicPr>
          <p:cNvPr descr="Damaged teeth" id="20484" name="Picture 9">
            <a:extLst>
              <a:ext uri="{FF2B5EF4-FFF2-40B4-BE49-F238E27FC236}">
                <a16:creationId xmlns:a16="http://schemas.microsoft.com/office/drawing/2014/main" id="{C12179F4-D0BC-2913-145A-D03C2ADA3B83}"/>
              </a:ext>
            </a:extLst>
          </p:cNvPr>
          <p:cNvPicPr>
            <a:picLocks noChangeArrowheads="1" noChangeAspect="1" noGrp="1"/>
          </p:cNvPicPr>
          <p:nvPr>
            <p:ph idx="4294967295" sz="quarter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0" y="3581400"/>
            <a:ext cx="2971800" cy="2492375"/>
          </a:xfrm>
          <a:noFill/>
          <a:ln>
            <a:solidFill>
              <a:schemeClr val="folHlink"/>
            </a:solidFill>
            <a:miter lim="800000"/>
            <a:headEnd/>
            <a:tailEnd/>
          </a:ln>
        </p:spPr>
      </p:pic>
      <p:sp>
        <p:nvSpPr>
          <p:cNvPr id="20485" name="Text Box 7">
            <a:extLst>
              <a:ext uri="{FF2B5EF4-FFF2-40B4-BE49-F238E27FC236}">
                <a16:creationId xmlns:a16="http://schemas.microsoft.com/office/drawing/2014/main" id="{A09B00EC-191C-2D38-C884-328B73E6E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25" y="247650"/>
            <a:ext cx="15716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9pPr>
          </a:lstStyle>
          <a:p>
            <a:r>
              <a:rPr altLang="en-US" b="1" i="1" lang="en-US" sz="3200">
                <a:solidFill>
                  <a:schemeClr val="folHlink"/>
                </a:solidFill>
              </a:rPr>
              <a:t>USES ::</a:t>
            </a:r>
          </a:p>
        </p:txBody>
      </p:sp>
      <p:pic>
        <p:nvPicPr>
          <p:cNvPr descr="Bonding after repair" id="20486" name="Picture 13">
            <a:extLst>
              <a:ext uri="{FF2B5EF4-FFF2-40B4-BE49-F238E27FC236}">
                <a16:creationId xmlns:a16="http://schemas.microsoft.com/office/drawing/2014/main" id="{EB57663B-E0CF-F2B7-4F7E-E79BEF4FC2D4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581400"/>
            <a:ext cx="2895600" cy="2498725"/>
          </a:xfrm>
          <a:prstGeom prst="rect">
            <a:avLst/>
          </a:prstGeom>
          <a:noFill/>
          <a:ln cmpd="sng"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4" descr="5A">
            <a:extLst>
              <a:ext uri="{FF2B5EF4-FFF2-40B4-BE49-F238E27FC236}">
                <a16:creationId xmlns:a16="http://schemas.microsoft.com/office/drawing/2014/main" id="{FEB6ACA1-3B67-B7E4-0254-27C2750A6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14400"/>
            <a:ext cx="3352800" cy="2384425"/>
          </a:xfrm>
          <a:prstGeom prst="rect">
            <a:avLst/>
          </a:prstGeom>
          <a:noFill/>
          <a:ln w="9525" cmpd="sng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7" name="Picture 5" descr="5B">
            <a:extLst>
              <a:ext uri="{FF2B5EF4-FFF2-40B4-BE49-F238E27FC236}">
                <a16:creationId xmlns:a16="http://schemas.microsoft.com/office/drawing/2014/main" id="{8B7CD2DE-0968-9CAD-6CC9-123E881473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914400"/>
            <a:ext cx="3276600" cy="2359025"/>
          </a:xfrm>
          <a:prstGeom prst="rect">
            <a:avLst/>
          </a:prstGeom>
          <a:noFill/>
          <a:ln w="9525" cmpd="sng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99704289-ADFE-168D-FBF0-E0AF4F8AB98C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1371600"/>
            <a:ext cx="7315200" cy="914400"/>
          </a:xfrm>
        </p:spPr>
        <p:txBody>
          <a:bodyPr/>
          <a:lstStyle/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To Veneer metal crowns and bridges .</a:t>
            </a:r>
          </a:p>
        </p:txBody>
      </p:sp>
      <p:pic>
        <p:nvPicPr>
          <p:cNvPr id="22531" name="Picture 5" descr="100_4948-P">
            <a:extLst>
              <a:ext uri="{FF2B5EF4-FFF2-40B4-BE49-F238E27FC236}">
                <a16:creationId xmlns:a16="http://schemas.microsoft.com/office/drawing/2014/main" id="{12F1A4ED-DB06-8855-F66E-B501607E4405}"/>
              </a:ext>
            </a:extLst>
          </p:cNvPr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4600" y="3048000"/>
            <a:ext cx="3886200" cy="2760663"/>
          </a:xfrm>
          <a:noFill/>
          <a:ln>
            <a:solidFill>
              <a:schemeClr val="folHlink"/>
            </a:solidFill>
            <a:miter lim="800000"/>
            <a:headEnd/>
            <a:tailEnd/>
          </a:ln>
        </p:spPr>
      </p:pic>
      <p:sp>
        <p:nvSpPr>
          <p:cNvPr id="22532" name="Text Box 4">
            <a:extLst>
              <a:ext uri="{FF2B5EF4-FFF2-40B4-BE49-F238E27FC236}">
                <a16:creationId xmlns:a16="http://schemas.microsoft.com/office/drawing/2014/main" id="{5BF17571-1123-3644-12F1-286598D6B4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325" y="400050"/>
            <a:ext cx="15716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 i="1">
                <a:solidFill>
                  <a:schemeClr val="folHlink"/>
                </a:solidFill>
              </a:rPr>
              <a:t>USES ::</a:t>
            </a:r>
          </a:p>
        </p:txBody>
      </p:sp>
      <p:sp>
        <p:nvSpPr>
          <p:cNvPr id="22533" name="Line 9">
            <a:extLst>
              <a:ext uri="{FF2B5EF4-FFF2-40B4-BE49-F238E27FC236}">
                <a16:creationId xmlns:a16="http://schemas.microsoft.com/office/drawing/2014/main" id="{7D2E4B70-82BB-0C39-FEA8-D9EF0CD49D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2743200"/>
            <a:ext cx="762000" cy="1752600"/>
          </a:xfrm>
          <a:prstGeom prst="line">
            <a:avLst/>
          </a:prstGeom>
          <a:noFill/>
          <a:ln w="12700" cap="sq" cmpd="sng">
            <a:solidFill>
              <a:srgbClr val="00FF00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813BE8F1-B048-E3E2-0330-F2D10599D1ED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600200"/>
            <a:ext cx="8382000" cy="1600200"/>
          </a:xfrm>
          <a:ln>
            <a:solidFill>
              <a:srgbClr val="FFFF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v"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Also known as </a:t>
            </a:r>
            <a:r>
              <a:rPr lang="en-US" altLang="en-US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Tooth colored materials 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used in the restoration of natural teeth.</a:t>
            </a:r>
          </a:p>
          <a:p>
            <a:pPr eaLnBrk="1" hangingPunct="1"/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15076866-52AC-F5C2-A403-1BBD0AC7CC45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38200" y="1143000"/>
            <a:ext cx="3810000" cy="1219200"/>
          </a:xfrm>
        </p:spPr>
        <p:txBody>
          <a:bodyPr/>
          <a:lstStyle/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Esthetic Laminates </a:t>
            </a:r>
          </a:p>
          <a:p>
            <a:pPr eaLnBrk="1" hangingPunct="1"/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3555" name="Picture 6" descr="Veneer17">
            <a:extLst>
              <a:ext uri="{FF2B5EF4-FFF2-40B4-BE49-F238E27FC236}">
                <a16:creationId xmlns:a16="http://schemas.microsoft.com/office/drawing/2014/main" id="{BBBE3803-6781-3BBA-5225-036D93AA7F1E}"/>
              </a:ext>
            </a:extLst>
          </p:cNvPr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981200"/>
            <a:ext cx="3505200" cy="2260600"/>
          </a:xfrm>
          <a:noFill/>
          <a:ln>
            <a:solidFill>
              <a:srgbClr val="E91D30"/>
            </a:solidFill>
            <a:miter lim="800000"/>
            <a:headEnd/>
            <a:tailEnd/>
          </a:ln>
        </p:spPr>
      </p:pic>
      <p:pic>
        <p:nvPicPr>
          <p:cNvPr id="23556" name="Picture 10" descr="Veneer18">
            <a:extLst>
              <a:ext uri="{FF2B5EF4-FFF2-40B4-BE49-F238E27FC236}">
                <a16:creationId xmlns:a16="http://schemas.microsoft.com/office/drawing/2014/main" id="{D10B6CA9-3182-3FA9-EF9A-6EAEAF0EAEDA}"/>
              </a:ext>
            </a:extLst>
          </p:cNvPr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981200"/>
            <a:ext cx="3429000" cy="2251075"/>
          </a:xfrm>
          <a:noFill/>
          <a:ln>
            <a:solidFill>
              <a:srgbClr val="E91D30"/>
            </a:solidFill>
            <a:miter lim="800000"/>
            <a:headEnd/>
            <a:tailEnd/>
          </a:ln>
        </p:spPr>
      </p:pic>
      <p:sp>
        <p:nvSpPr>
          <p:cNvPr id="23557" name="Text Box 4">
            <a:extLst>
              <a:ext uri="{FF2B5EF4-FFF2-40B4-BE49-F238E27FC236}">
                <a16:creationId xmlns:a16="http://schemas.microsoft.com/office/drawing/2014/main" id="{35A3E1B8-2EE4-E649-99EA-3351065F29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11163"/>
            <a:ext cx="15716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 i="1">
                <a:solidFill>
                  <a:schemeClr val="folHlink"/>
                </a:solidFill>
              </a:rPr>
              <a:t>USES ::</a:t>
            </a:r>
          </a:p>
        </p:txBody>
      </p:sp>
      <p:pic>
        <p:nvPicPr>
          <p:cNvPr id="23558" name="Picture 14" descr="Veneer21">
            <a:extLst>
              <a:ext uri="{FF2B5EF4-FFF2-40B4-BE49-F238E27FC236}">
                <a16:creationId xmlns:a16="http://schemas.microsoft.com/office/drawing/2014/main" id="{C9795A5D-CE7D-60C1-8BC3-F24D514BDC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343400"/>
            <a:ext cx="3505200" cy="2301875"/>
          </a:xfrm>
          <a:prstGeom prst="rect">
            <a:avLst/>
          </a:prstGeom>
          <a:noFill/>
          <a:ln w="9525" cmpd="sng">
            <a:solidFill>
              <a:srgbClr val="E91D3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59" name="Picture 16" descr="Veneer28">
            <a:extLst>
              <a:ext uri="{FF2B5EF4-FFF2-40B4-BE49-F238E27FC236}">
                <a16:creationId xmlns:a16="http://schemas.microsoft.com/office/drawing/2014/main" id="{808C7A8D-81D7-1568-9FAB-B48E5C20C9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343400"/>
            <a:ext cx="3505200" cy="2301875"/>
          </a:xfrm>
          <a:prstGeom prst="rect">
            <a:avLst/>
          </a:prstGeom>
          <a:noFill/>
          <a:ln w="9525" cmpd="sng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:a16="http://schemas.microsoft.com/office/drawing/2014/main" id="{9C546D55-1174-C9AC-21F3-2081E256F84A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85800" y="1066800"/>
            <a:ext cx="7772400" cy="762000"/>
          </a:xfrm>
        </p:spPr>
        <p:txBody>
          <a:bodyPr/>
          <a:lstStyle/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To build up Cores  (Post &amp; Core).</a:t>
            </a:r>
          </a:p>
        </p:txBody>
      </p:sp>
      <p:sp>
        <p:nvSpPr>
          <p:cNvPr id="24579" name="Text Box 4">
            <a:extLst>
              <a:ext uri="{FF2B5EF4-FFF2-40B4-BE49-F238E27FC236}">
                <a16:creationId xmlns:a16="http://schemas.microsoft.com/office/drawing/2014/main" id="{64683444-D5F3-7EBB-D8CA-BBDB00540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81000"/>
            <a:ext cx="15716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 i="1">
                <a:solidFill>
                  <a:schemeClr val="folHlink"/>
                </a:solidFill>
              </a:rPr>
              <a:t>USES ::</a:t>
            </a:r>
          </a:p>
        </p:txBody>
      </p:sp>
      <p:pic>
        <p:nvPicPr>
          <p:cNvPr id="24580" name="Picture 13" descr="100_2245">
            <a:extLst>
              <a:ext uri="{FF2B5EF4-FFF2-40B4-BE49-F238E27FC236}">
                <a16:creationId xmlns:a16="http://schemas.microsoft.com/office/drawing/2014/main" id="{D59CB9F6-A4EE-812B-CD56-5A2099A5FB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828800"/>
            <a:ext cx="3124200" cy="2438400"/>
          </a:xfrm>
          <a:prstGeom prst="rect">
            <a:avLst/>
          </a:prstGeom>
          <a:noFill/>
          <a:ln w="9525" cmpd="sng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1" name="Picture 18" descr="100_1613">
            <a:extLst>
              <a:ext uri="{FF2B5EF4-FFF2-40B4-BE49-F238E27FC236}">
                <a16:creationId xmlns:a16="http://schemas.microsoft.com/office/drawing/2014/main" id="{ED87502F-E486-EEE7-FE04-140E175B1E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809750"/>
            <a:ext cx="3429000" cy="2457450"/>
          </a:xfrm>
          <a:prstGeom prst="rect">
            <a:avLst/>
          </a:prstGeom>
          <a:noFill/>
          <a:ln w="9525" cmpd="sng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2" name="Picture 20" descr="100_2249">
            <a:extLst>
              <a:ext uri="{FF2B5EF4-FFF2-40B4-BE49-F238E27FC236}">
                <a16:creationId xmlns:a16="http://schemas.microsoft.com/office/drawing/2014/main" id="{68DFD1DB-21DB-102F-AE9E-013383B6F7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381500"/>
            <a:ext cx="3200400" cy="2400300"/>
          </a:xfrm>
          <a:prstGeom prst="rect">
            <a:avLst/>
          </a:prstGeom>
          <a:noFill/>
          <a:ln w="9525" cmpd="sng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3" name="Line 23">
            <a:extLst>
              <a:ext uri="{FF2B5EF4-FFF2-40B4-BE49-F238E27FC236}">
                <a16:creationId xmlns:a16="http://schemas.microsoft.com/office/drawing/2014/main" id="{8A7DEB05-C357-ED06-156C-ED7C61009D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1905000"/>
            <a:ext cx="76200" cy="3276600"/>
          </a:xfrm>
          <a:prstGeom prst="line">
            <a:avLst/>
          </a:prstGeom>
          <a:noFill/>
          <a:ln w="12700" cap="sq" cmpd="sng">
            <a:solidFill>
              <a:srgbClr val="00FF00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25">
            <a:extLst>
              <a:ext uri="{FF2B5EF4-FFF2-40B4-BE49-F238E27FC236}">
                <a16:creationId xmlns:a16="http://schemas.microsoft.com/office/drawing/2014/main" id="{E29C8F81-BB63-CE3A-2C94-4EF832F4DA81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1828800"/>
            <a:ext cx="2438400" cy="990600"/>
          </a:xfrm>
          <a:prstGeom prst="line">
            <a:avLst/>
          </a:prstGeom>
          <a:noFill/>
          <a:ln w="12700" cap="sq" cmpd="sng">
            <a:solidFill>
              <a:srgbClr val="00FF00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26">
            <a:extLst>
              <a:ext uri="{FF2B5EF4-FFF2-40B4-BE49-F238E27FC236}">
                <a16:creationId xmlns:a16="http://schemas.microsoft.com/office/drawing/2014/main" id="{F554A8C2-DFDC-B027-B242-CD828F9034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1828800"/>
            <a:ext cx="2667000" cy="914400"/>
          </a:xfrm>
          <a:prstGeom prst="line">
            <a:avLst/>
          </a:prstGeom>
          <a:noFill/>
          <a:ln w="12700" cap="sq" cmpd="sng">
            <a:solidFill>
              <a:srgbClr val="00FF00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id="{E46054D5-6DE0-01CC-D8D8-871D6E309B9A}"/>
              </a:ext>
            </a:extLst>
          </p:cNvPr>
          <p:cNvSpPr>
            <a:spLocks noChangeArrowheads="1" noGrp="1"/>
          </p:cNvSpPr>
          <p:nvPr>
            <p:ph idx="4294967295" sz="half" type="body"/>
          </p:nvPr>
        </p:nvSpPr>
        <p:spPr>
          <a:xfrm>
            <a:off x="685800" y="1447800"/>
            <a:ext cx="7696200" cy="838200"/>
          </a:xfrm>
        </p:spPr>
        <p:txBody>
          <a:bodyPr/>
          <a:lstStyle/>
          <a:p>
            <a:pPr eaLnBrk="1" hangingPunct="1">
              <a:buClr>
                <a:srgbClr val="00FF00"/>
              </a:buClr>
              <a:buFont charset="2" panose="05000000000000000000" pitchFamily="2" typeface="Wingdings"/>
              <a:buChar char="ü"/>
            </a:pPr>
            <a:r>
              <a:rPr altLang="en-US" lang="en-US" sz="2800">
                <a:effectLst>
                  <a:outerShdw algn="tl" blurRad="38100" dir="2700000" dist="38100">
                    <a:srgbClr val="000000"/>
                  </a:outerShdw>
                </a:effectLst>
              </a:rPr>
              <a:t>  </a:t>
            </a:r>
            <a:r>
              <a:rPr altLang="en-US" lang="en-US">
                <a:effectLst>
                  <a:outerShdw algn="tl" blurRad="38100" dir="2700000" dist="38100">
                    <a:srgbClr val="000000"/>
                  </a:outerShdw>
                </a:effectLst>
                <a:latin charset="0" panose="02020603050405020304" pitchFamily="18" typeface="Times New Roman"/>
              </a:rPr>
              <a:t>Pit and Fissure Sealant .</a:t>
            </a:r>
          </a:p>
        </p:txBody>
      </p:sp>
      <p:pic>
        <p:nvPicPr>
          <p:cNvPr descr="a_seal1" id="25603" name="Picture 6">
            <a:hlinkClick r:id="rId2"/>
            <a:extLst>
              <a:ext uri="{FF2B5EF4-FFF2-40B4-BE49-F238E27FC236}">
                <a16:creationId xmlns:a16="http://schemas.microsoft.com/office/drawing/2014/main" id="{4D88ECA5-5590-D071-6CF5-8BDD8DD606E9}"/>
              </a:ext>
            </a:extLst>
          </p:cNvPr>
          <p:cNvPicPr>
            <a:picLocks noChangeArrowheads="1" noChangeAspect="1" noGrp="1"/>
          </p:cNvPicPr>
          <p:nvPr>
            <p:ph idx="4294967295" sz="quarter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8"/>
          <a:stretch>
            <a:fillRect/>
          </a:stretch>
        </p:blipFill>
        <p:spPr>
          <a:xfrm>
            <a:off x="533400" y="3124200"/>
            <a:ext cx="2438400" cy="2133600"/>
          </a:xfrm>
          <a:ln>
            <a:solidFill>
              <a:srgbClr val="E91D30"/>
            </a:solidFill>
            <a:miter lim="800000"/>
            <a:headEnd/>
            <a:tailEnd/>
          </a:ln>
        </p:spPr>
      </p:pic>
      <p:pic>
        <p:nvPicPr>
          <p:cNvPr descr="deep_pit_decay1" id="25604" name="Picture 10">
            <a:hlinkClick r:id="rId4"/>
            <a:extLst>
              <a:ext uri="{FF2B5EF4-FFF2-40B4-BE49-F238E27FC236}">
                <a16:creationId xmlns:a16="http://schemas.microsoft.com/office/drawing/2014/main" id="{AAF1529A-3E81-E925-9A61-EE3EDB340669}"/>
              </a:ext>
            </a:extLst>
          </p:cNvPr>
          <p:cNvPicPr>
            <a:picLocks noChangeArrowheads="1" noChangeAspect="1" noGrp="1"/>
          </p:cNvPicPr>
          <p:nvPr>
            <p:ph idx="4294967295" sz="quarter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29000" y="3124200"/>
            <a:ext cx="2286000" cy="2152650"/>
          </a:xfrm>
          <a:ln>
            <a:solidFill>
              <a:srgbClr val="E91D30"/>
            </a:solidFill>
            <a:miter lim="800000"/>
            <a:headEnd/>
            <a:tailEnd/>
          </a:ln>
        </p:spPr>
      </p:pic>
      <p:sp>
        <p:nvSpPr>
          <p:cNvPr id="25605" name="Text Box 4">
            <a:extLst>
              <a:ext uri="{FF2B5EF4-FFF2-40B4-BE49-F238E27FC236}">
                <a16:creationId xmlns:a16="http://schemas.microsoft.com/office/drawing/2014/main" id="{14FCB96C-CBD4-F5BB-B0EB-173FDCB6F3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11163"/>
            <a:ext cx="15716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1pPr>
            <a:lvl2pPr indent="-285750" marL="742950"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2pPr>
            <a:lvl3pPr indent="-228600" marL="1143000"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3pPr>
            <a:lvl4pPr indent="-228600" marL="1600200"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4pPr>
            <a:lvl5pPr indent="-228600" marL="2057400"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defRPr>
                <a:solidFill>
                  <a:schemeClr val="tx1"/>
                </a:solidFill>
                <a:latin charset="0" panose="02020603050405020304" pitchFamily="18" typeface="Times New Roman"/>
              </a:defRPr>
            </a:lvl9pPr>
          </a:lstStyle>
          <a:p>
            <a:r>
              <a:rPr altLang="en-US" b="1" i="1" lang="en-US" sz="3200">
                <a:solidFill>
                  <a:schemeClr val="folHlink"/>
                </a:solidFill>
              </a:rPr>
              <a:t>USES ::</a:t>
            </a:r>
          </a:p>
        </p:txBody>
      </p:sp>
      <p:pic>
        <p:nvPicPr>
          <p:cNvPr descr="fissureseal" id="25606" name="Picture 18">
            <a:hlinkClick r:id="rId6"/>
            <a:extLst>
              <a:ext uri="{FF2B5EF4-FFF2-40B4-BE49-F238E27FC236}">
                <a16:creationId xmlns:a16="http://schemas.microsoft.com/office/drawing/2014/main" id="{3C6533E5-6EB8-4BD2-8DDD-7A0E508E96DC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124200"/>
            <a:ext cx="2438400" cy="2120900"/>
          </a:xfrm>
          <a:prstGeom prst="rect">
            <a:avLst/>
          </a:prstGeom>
          <a:noFill/>
          <a:ln cmpd="sng" w="9525">
            <a:solidFill>
              <a:srgbClr val="E91D3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>
                <a16:creationId xmlns:a16="http://schemas.microsoft.com/office/drawing/2014/main" id="{B4EE657A-FC36-8A4E-8A4D-E0BDD3D4995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838200" y="1447800"/>
            <a:ext cx="7848600" cy="4876800"/>
          </a:xfrm>
        </p:spPr>
        <p:txBody>
          <a:bodyPr/>
          <a:lstStyle/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Cementation</a:t>
            </a:r>
            <a:r>
              <a:rPr lang="en-US" altLang="en-US" sz="36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of ,,,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None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Orthodontic brackets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0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Maryland Bridges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0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Ceramic Crowns , Inlays &amp; Onlays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0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Ceramic Laminates 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</a:t>
            </a:r>
          </a:p>
        </p:txBody>
      </p:sp>
      <p:sp>
        <p:nvSpPr>
          <p:cNvPr id="26627" name="Text Box 4">
            <a:extLst>
              <a:ext uri="{FF2B5EF4-FFF2-40B4-BE49-F238E27FC236}">
                <a16:creationId xmlns:a16="http://schemas.microsoft.com/office/drawing/2014/main" id="{1997C92F-A3E3-B5E7-4759-5EFDFC0D3A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175" y="334963"/>
            <a:ext cx="15716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 i="1">
                <a:solidFill>
                  <a:schemeClr val="folHlink"/>
                </a:solidFill>
              </a:rPr>
              <a:t>USES ::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id="{E6B415AD-68C0-3781-1991-CCC4EB9F400D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81000" y="990600"/>
            <a:ext cx="8001000" cy="1219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Cementation of Orthodontic brackets</a:t>
            </a: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–</a:t>
            </a:r>
          </a:p>
          <a:p>
            <a:pPr eaLnBrk="1" hangingPunct="1"/>
            <a:endParaRPr lang="en-US" altLang="en-US" sz="28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pic>
        <p:nvPicPr>
          <p:cNvPr id="27651" name="Picture 15" descr="100_4603">
            <a:extLst>
              <a:ext uri="{FF2B5EF4-FFF2-40B4-BE49-F238E27FC236}">
                <a16:creationId xmlns:a16="http://schemas.microsoft.com/office/drawing/2014/main" id="{B4CB36B9-4D7C-5E7B-85C3-1F208D9ED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438400"/>
            <a:ext cx="4648200" cy="348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Line 18">
            <a:extLst>
              <a:ext uri="{FF2B5EF4-FFF2-40B4-BE49-F238E27FC236}">
                <a16:creationId xmlns:a16="http://schemas.microsoft.com/office/drawing/2014/main" id="{AFDFFB5C-B155-F589-5BF7-82BD74C7A20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3429000"/>
            <a:ext cx="2362200" cy="990600"/>
          </a:xfrm>
          <a:prstGeom prst="line">
            <a:avLst/>
          </a:prstGeom>
          <a:noFill/>
          <a:ln w="12700" cap="sq" cmpd="sng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A0DDC811-DB82-8ADC-BD87-7E67CA4E28E4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304800"/>
            <a:ext cx="4572000" cy="61722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SUPPLIED AS –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In a kit containing ,,,,,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</a:t>
            </a:r>
            <a:r>
              <a:rPr lang="en-US" alt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Syringes of composite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resin pastes in various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</a:t>
            </a:r>
            <a:r>
              <a:rPr lang="en-US" alt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shades .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en-US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Etching liquid  (37 %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Phosphoric acid) .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en-US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</a:t>
            </a:r>
            <a:r>
              <a:rPr lang="en-US" alt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Enamel / Dentin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bonding agent .</a:t>
            </a:r>
          </a:p>
          <a:p>
            <a:pPr lvl="1" eaLnBrk="1" hangingPunct="1">
              <a:buFont typeface="Wingdings" panose="05000000000000000000" pitchFamily="2" charset="2"/>
              <a:buChar char="ü"/>
            </a:pPr>
            <a:r>
              <a:rPr lang="en-US" altLang="en-US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Shade guide .</a:t>
            </a:r>
          </a:p>
        </p:txBody>
      </p:sp>
      <p:pic>
        <p:nvPicPr>
          <p:cNvPr id="28675" name="Picture 4" descr="100_4759">
            <a:extLst>
              <a:ext uri="{FF2B5EF4-FFF2-40B4-BE49-F238E27FC236}">
                <a16:creationId xmlns:a16="http://schemas.microsoft.com/office/drawing/2014/main" id="{F30005B9-1E80-3D82-996E-2B94D0FCAF84}"/>
              </a:ext>
            </a:extLst>
          </p:cNvPr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57800" y="533400"/>
            <a:ext cx="3733800" cy="2738438"/>
          </a:xfrm>
          <a:noFill/>
          <a:ln>
            <a:solidFill>
              <a:srgbClr val="FF3300"/>
            </a:solidFill>
            <a:miter lim="800000"/>
            <a:headEnd/>
            <a:tailEnd/>
          </a:ln>
        </p:spPr>
      </p:pic>
      <p:pic>
        <p:nvPicPr>
          <p:cNvPr id="28676" name="Picture 7" descr="100_4760">
            <a:extLst>
              <a:ext uri="{FF2B5EF4-FFF2-40B4-BE49-F238E27FC236}">
                <a16:creationId xmlns:a16="http://schemas.microsoft.com/office/drawing/2014/main" id="{9EA6064E-F9A5-F7E6-EB5D-AB6A20C295B9}"/>
              </a:ext>
            </a:extLst>
          </p:cNvPr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57800" y="3505200"/>
            <a:ext cx="3733800" cy="2800350"/>
          </a:xfrm>
          <a:noFill/>
          <a:ln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28677" name="Line 10">
            <a:extLst>
              <a:ext uri="{FF2B5EF4-FFF2-40B4-BE49-F238E27FC236}">
                <a16:creationId xmlns:a16="http://schemas.microsoft.com/office/drawing/2014/main" id="{84D612B3-740D-EBC8-F781-4353CCE82B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810000"/>
            <a:ext cx="1600200" cy="0"/>
          </a:xfrm>
          <a:prstGeom prst="line">
            <a:avLst/>
          </a:prstGeom>
          <a:noFill/>
          <a:ln w="12700" cap="sq" cmpd="sng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8" name="Line 12">
            <a:extLst>
              <a:ext uri="{FF2B5EF4-FFF2-40B4-BE49-F238E27FC236}">
                <a16:creationId xmlns:a16="http://schemas.microsoft.com/office/drawing/2014/main" id="{95B0F277-8395-4FBE-B2C1-94F69FEE83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876800"/>
            <a:ext cx="1524000" cy="0"/>
          </a:xfrm>
          <a:prstGeom prst="line">
            <a:avLst/>
          </a:prstGeom>
          <a:noFill/>
          <a:ln w="12700" cap="sq" cmpd="sng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Line 13">
            <a:extLst>
              <a:ext uri="{FF2B5EF4-FFF2-40B4-BE49-F238E27FC236}">
                <a16:creationId xmlns:a16="http://schemas.microsoft.com/office/drawing/2014/main" id="{36F3642A-4AA5-2BB1-ED0A-A791D566FD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1981200"/>
            <a:ext cx="1143000" cy="152400"/>
          </a:xfrm>
          <a:prstGeom prst="line">
            <a:avLst/>
          </a:prstGeom>
          <a:noFill/>
          <a:ln w="12700" cap="sq" cmpd="sng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>
            <a:extLst>
              <a:ext uri="{FF2B5EF4-FFF2-40B4-BE49-F238E27FC236}">
                <a16:creationId xmlns:a16="http://schemas.microsoft.com/office/drawing/2014/main" id="{D5E3EFF7-7FFB-A2B0-C134-2E7AE3878A4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457200"/>
            <a:ext cx="8534400" cy="6248400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COMPOSITION</a:t>
            </a: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eaLnBrk="1" hangingPunct="1"/>
            <a:endParaRPr lang="en-US" altLang="en-US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ORGANIC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RESIN  MATRIX –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BIS GMA or Urethane dimethacrylate , TEG DMA as a binder.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INORGANIC  FILLER –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Quartz , Colloidal silica or heavy metal glasses.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COUPLING AGENT –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Organo silanes 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>
            <a:extLst>
              <a:ext uri="{FF2B5EF4-FFF2-40B4-BE49-F238E27FC236}">
                <a16:creationId xmlns:a16="http://schemas.microsoft.com/office/drawing/2014/main" id="{1BB0B502-E366-2CCE-5B62-AE563F67226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381000"/>
            <a:ext cx="8458200" cy="6096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They also contain ,,,,,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Hydroquinone  –  </a:t>
            </a:r>
            <a:r>
              <a:rPr lang="en-US" altLang="en-US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inhibitor to prevent premature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    </a:t>
            </a: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polymerization.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endParaRPr lang="en-US" altLang="en-US" sz="2800">
              <a:solidFill>
                <a:srgbClr val="FFCC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UV absorbers  –  </a:t>
            </a:r>
            <a:r>
              <a:rPr lang="en-US" altLang="en-US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to improve color stability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endParaRPr lang="en-US" altLang="en-US">
              <a:solidFill>
                <a:srgbClr val="FFCC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Opacifiers  –  </a:t>
            </a:r>
            <a:r>
              <a:rPr lang="en-US" altLang="en-US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titanium oxide &amp; aluminum oxide.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§"/>
            </a:pPr>
            <a:endParaRPr lang="en-US" altLang="en-US">
              <a:solidFill>
                <a:srgbClr val="FFCC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Char char="§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Color Pigments  –  </a:t>
            </a:r>
            <a:r>
              <a:rPr lang="en-US" altLang="en-US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to match tooth color.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7AF97BC7-7C0B-D068-0E86-0B53AC02A44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52400"/>
            <a:ext cx="7772400" cy="765175"/>
          </a:xfrm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RESIN MATRIX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E97B094D-643A-FE8F-1460-535A005ABEE3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1066800"/>
            <a:ext cx="8382000" cy="5562600"/>
          </a:xfrm>
        </p:spPr>
        <p:txBody>
          <a:bodyPr/>
          <a:lstStyle/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Ø"/>
            </a:pPr>
            <a:r>
              <a:rPr lang="en-US" alt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It is      -------     50 %  by  volume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 25 %  by  weight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Most Composite resins utilize </a:t>
            </a:r>
            <a:r>
              <a:rPr lang="en-US" altLang="en-US" sz="2800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monomers</a:t>
            </a:r>
            <a:r>
              <a:rPr lang="en-US" alt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that are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aromatic or Aliphatic diacrylates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Commonly used </a:t>
            </a:r>
            <a:r>
              <a:rPr lang="en-US" altLang="en-US" sz="2800" b="1" dirty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monomers</a:t>
            </a:r>
            <a:r>
              <a:rPr lang="en-US" altLang="en-US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are ,,,,</a:t>
            </a:r>
            <a:endParaRPr lang="en-US" alt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</a:t>
            </a:r>
            <a:r>
              <a:rPr lang="en-US" altLang="en-US" sz="2800" i="1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BIS-GMA</a:t>
            </a:r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--  Bisphenol A – Glycidyl Methacrylate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UDMA       --  Urethane </a:t>
            </a:r>
            <a:r>
              <a:rPr lang="en-US" altLang="en-US" sz="28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dimethacrylate</a:t>
            </a:r>
            <a:endParaRPr lang="en-US" alt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>
            <a:extLst>
              <a:ext uri="{FF2B5EF4-FFF2-40B4-BE49-F238E27FC236}">
                <a16:creationId xmlns:a16="http://schemas.microsoft.com/office/drawing/2014/main" id="{5D0C705C-DB21-5EDA-4E6C-D82AA6BCACD3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838200"/>
            <a:ext cx="8382000" cy="5638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Limitation Of Monomers ,,,,,,,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Extremely Viscous at room temperature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To make it clinically acceptable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Diluent monomers are added to the resin matrix to ,,,,,</a:t>
            </a:r>
          </a:p>
          <a:p>
            <a:pPr lvl="2" eaLnBrk="1" hangingPunct="1">
              <a:buFont typeface="Wingdings" panose="05000000000000000000" pitchFamily="2" charset="2"/>
              <a:buChar char="F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</a:t>
            </a: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reduce the viscosity of the paste</a:t>
            </a:r>
          </a:p>
          <a:p>
            <a:pPr lvl="2" eaLnBrk="1" hangingPunct="1">
              <a:buFont typeface="Wingdings" panose="05000000000000000000" pitchFamily="2" charset="2"/>
              <a:buChar char="F"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allow more filler particles to be incorporated</a:t>
            </a:r>
          </a:p>
          <a:p>
            <a:pPr lvl="2" eaLnBrk="1" hangingPunct="1">
              <a:buFont typeface="Wingdings" panose="05000000000000000000" pitchFamily="2" charset="2"/>
              <a:buChar char="F"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allow cross-linking b/w chains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F98743AF-43D1-50A7-FCE0-8A37AFC1027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295400"/>
            <a:ext cx="8534400" cy="5181600"/>
          </a:xfrm>
        </p:spPr>
        <p:txBody>
          <a:bodyPr/>
          <a:lstStyle/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None/>
            </a:pPr>
            <a:endParaRPr lang="en-US" altLang="en-US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Silicate cements</a:t>
            </a: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Glass Ionomer cements</a:t>
            </a: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Unfilled resins</a:t>
            </a: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altLang="en-US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Composite resins</a:t>
            </a: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alt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Porcelain (veneers, crowns)</a:t>
            </a: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Porcelain bonded to metal crowns</a:t>
            </a:r>
          </a:p>
          <a:p>
            <a:pPr eaLnBrk="1" hangingPunct="1"/>
            <a:endParaRPr lang="en-US" altLang="en-US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47" name="Line 4">
            <a:extLst>
              <a:ext uri="{FF2B5EF4-FFF2-40B4-BE49-F238E27FC236}">
                <a16:creationId xmlns:a16="http://schemas.microsoft.com/office/drawing/2014/main" id="{4E23CEFE-B18E-4229-3F99-3E69F37AEB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3886200"/>
            <a:ext cx="609600" cy="0"/>
          </a:xfrm>
          <a:prstGeom prst="line">
            <a:avLst/>
          </a:prstGeom>
          <a:noFill/>
          <a:ln w="12700" cap="sq" cmpd="sng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8" name="Line 5">
            <a:extLst>
              <a:ext uri="{FF2B5EF4-FFF2-40B4-BE49-F238E27FC236}">
                <a16:creationId xmlns:a16="http://schemas.microsoft.com/office/drawing/2014/main" id="{B0DA35B2-2AFD-51CB-D204-80DB6B165D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4495800"/>
            <a:ext cx="609600" cy="0"/>
          </a:xfrm>
          <a:prstGeom prst="line">
            <a:avLst/>
          </a:prstGeom>
          <a:noFill/>
          <a:ln w="12700" cap="sq" cmpd="sng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9" name="Line 6">
            <a:extLst>
              <a:ext uri="{FF2B5EF4-FFF2-40B4-BE49-F238E27FC236}">
                <a16:creationId xmlns:a16="http://schemas.microsoft.com/office/drawing/2014/main" id="{5EE8B15F-D972-B3CC-CE07-AF2D755F77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3886200"/>
            <a:ext cx="0" cy="609600"/>
          </a:xfrm>
          <a:prstGeom prst="line">
            <a:avLst/>
          </a:prstGeom>
          <a:noFill/>
          <a:ln w="12700" cap="sq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0" name="Line 7">
            <a:extLst>
              <a:ext uri="{FF2B5EF4-FFF2-40B4-BE49-F238E27FC236}">
                <a16:creationId xmlns:a16="http://schemas.microsoft.com/office/drawing/2014/main" id="{E8316660-0550-0E26-0114-37775E65E7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67200" y="3886200"/>
            <a:ext cx="457200" cy="0"/>
          </a:xfrm>
          <a:prstGeom prst="line">
            <a:avLst/>
          </a:prstGeom>
          <a:noFill/>
          <a:ln w="12700" cap="sq" cmpd="sng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1" name="Line 8">
            <a:extLst>
              <a:ext uri="{FF2B5EF4-FFF2-40B4-BE49-F238E27FC236}">
                <a16:creationId xmlns:a16="http://schemas.microsoft.com/office/drawing/2014/main" id="{B17F463A-5213-532B-3625-2232313E91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6800" y="4191000"/>
            <a:ext cx="381000" cy="0"/>
          </a:xfrm>
          <a:prstGeom prst="line">
            <a:avLst/>
          </a:prstGeom>
          <a:noFill/>
          <a:ln w="12700" cap="sq" cmpd="sng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2" name="Text Box 9">
            <a:extLst>
              <a:ext uri="{FF2B5EF4-FFF2-40B4-BE49-F238E27FC236}">
                <a16:creationId xmlns:a16="http://schemas.microsoft.com/office/drawing/2014/main" id="{9034B38C-3F31-F7C0-D65A-3151770C6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962400"/>
            <a:ext cx="29305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b="1">
                <a:solidFill>
                  <a:srgbClr val="00FF00"/>
                </a:solidFill>
                <a:latin typeface="Arial" panose="020B0604020202020204" pitchFamily="34" charset="0"/>
              </a:rPr>
              <a:t>Restorative Resins</a:t>
            </a:r>
          </a:p>
        </p:txBody>
      </p:sp>
      <p:sp>
        <p:nvSpPr>
          <p:cNvPr id="6153" name="Text Box 10">
            <a:extLst>
              <a:ext uri="{FF2B5EF4-FFF2-40B4-BE49-F238E27FC236}">
                <a16:creationId xmlns:a16="http://schemas.microsoft.com/office/drawing/2014/main" id="{F5DA5CC8-7324-C9F0-F5D0-4646ED9EF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28600"/>
            <a:ext cx="81041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800" b="1" u="sng">
                <a:solidFill>
                  <a:srgbClr val="FFCC00"/>
                </a:solidFill>
                <a:latin typeface="Arial" panose="020B0604020202020204" pitchFamily="34" charset="0"/>
              </a:rPr>
              <a:t>TOOTH COLORED RESTORATIVE MATERIALS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>
            <a:extLst>
              <a:ext uri="{FF2B5EF4-FFF2-40B4-BE49-F238E27FC236}">
                <a16:creationId xmlns:a16="http://schemas.microsoft.com/office/drawing/2014/main" id="{5385ABD9-4D6A-8B74-2CFF-BE1AB28BE90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85800" y="2438400"/>
            <a:ext cx="8001000" cy="1752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Commonly used Diluent monomer is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</a:t>
            </a:r>
            <a:r>
              <a:rPr lang="en-US" alt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TEGDMA</a:t>
            </a:r>
            <a:r>
              <a:rPr lang="en-US" alt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-  </a:t>
            </a:r>
            <a:r>
              <a:rPr lang="en-US" altLang="en-US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Triethylene</a:t>
            </a:r>
            <a:r>
              <a:rPr lang="en-US" altLang="en-US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Glycol </a:t>
            </a:r>
            <a:r>
              <a:rPr lang="en-US" altLang="en-US" sz="2800" dirty="0" err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Dimethacrylate</a:t>
            </a:r>
            <a:endParaRPr lang="en-US" altLang="en-US" sz="2800" dirty="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They form highly cross linked polymer structure.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107BA900-0BCB-9D2C-AA07-709E8B70FC9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52400"/>
            <a:ext cx="7772400" cy="688975"/>
          </a:xfrm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FILLER PARTICLES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91D338F6-F2BA-A21A-F780-AF52482BCCE5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81000" y="1143000"/>
            <a:ext cx="8458200" cy="5181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Improves materials properties.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It is  --------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30 to 70 %  by volume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   50 to 85 %  by weight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Advantages :::::</a:t>
            </a:r>
          </a:p>
          <a:p>
            <a:pPr lvl="1"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Curing shrinkage is reduced, as less resin is present </a:t>
            </a:r>
          </a:p>
          <a:p>
            <a:pPr lvl="1"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Reduces water sorption</a:t>
            </a:r>
          </a:p>
          <a:p>
            <a:pPr lvl="1"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Reduces Coefficient of Thermal expansion</a:t>
            </a:r>
          </a:p>
          <a:p>
            <a:pPr lvl="1"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Improves mechanical properties - like Strength,</a:t>
            </a:r>
          </a:p>
          <a:p>
            <a:pPr lvl="1" eaLnBrk="1" hangingPunct="1">
              <a:buClr>
                <a:srgbClr val="00FF00"/>
              </a:buClr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Hardness, &amp; Abrasion resistance.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>
            <a:extLst>
              <a:ext uri="{FF2B5EF4-FFF2-40B4-BE49-F238E27FC236}">
                <a16:creationId xmlns:a16="http://schemas.microsoft.com/office/drawing/2014/main" id="{E38E8C1A-A3D4-7C7F-F650-63BA742E992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533400" y="1219200"/>
            <a:ext cx="8077200" cy="4038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TYPES OF FILLERS –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Composite resins use 3 types of fillers ,,,,</a:t>
            </a:r>
          </a:p>
          <a:p>
            <a:pPr lvl="2"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Quartz</a:t>
            </a:r>
          </a:p>
          <a:p>
            <a:pPr lvl="2"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Colloidal Silica</a:t>
            </a:r>
          </a:p>
          <a:p>
            <a:pPr lvl="2"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Glasses or Ceramic containing heavy metals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>
            <a:extLst>
              <a:ext uri="{FF2B5EF4-FFF2-40B4-BE49-F238E27FC236}">
                <a16:creationId xmlns:a16="http://schemas.microsoft.com/office/drawing/2014/main" id="{433EF055-D652-CBEA-714F-D9B99E93F75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85800" y="1219200"/>
            <a:ext cx="8153400" cy="4800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Factors that determine the properties &amp;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clinical application of composites ,,,,,,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lvl="3"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Amount of filler added</a:t>
            </a:r>
          </a:p>
          <a:p>
            <a:pPr lvl="3"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Size of particles &amp; its distribution</a:t>
            </a:r>
          </a:p>
          <a:p>
            <a:pPr lvl="3"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Index of refraction</a:t>
            </a:r>
          </a:p>
          <a:p>
            <a:pPr lvl="3"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Radiopacity</a:t>
            </a:r>
          </a:p>
          <a:p>
            <a:pPr lvl="3" eaLnBrk="1" hangingPunct="1">
              <a:buClr>
                <a:srgbClr val="FF3300"/>
              </a:buClr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Hardness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>
            <a:extLst>
              <a:ext uri="{FF2B5EF4-FFF2-40B4-BE49-F238E27FC236}">
                <a16:creationId xmlns:a16="http://schemas.microsoft.com/office/drawing/2014/main" id="{51E2BD91-50AD-8167-91B1-76D38FF5782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533400" y="1143000"/>
            <a:ext cx="8153400" cy="3810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Amount of filler added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–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Affected by the relative surface areas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large surface area  --  small amounts of filler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e.g. -  colloidal silica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>
            <a:extLst>
              <a:ext uri="{FF2B5EF4-FFF2-40B4-BE49-F238E27FC236}">
                <a16:creationId xmlns:a16="http://schemas.microsoft.com/office/drawing/2014/main" id="{1862D441-6E59-9246-638E-6D8E19383A2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381000"/>
            <a:ext cx="8305800" cy="5715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Size of particles –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In order to increase the filler amount in the resin, it is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necessary to add the fillers in a range of particle sizes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Refractive Index –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Filler should have a translucency similar to the tooth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structure.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Most glass &amp; quartz fillers have a refractive index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of 1.5 .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>
            <a:extLst>
              <a:ext uri="{FF2B5EF4-FFF2-40B4-BE49-F238E27FC236}">
                <a16:creationId xmlns:a16="http://schemas.microsoft.com/office/drawing/2014/main" id="{B9E70E1A-9BF6-0A85-7414-99EACBEF817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85800" y="1219200"/>
            <a:ext cx="81534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Radiopacity –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Provided by a number of glasses and ceramics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that contain heavy metals such as barium,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strontium and zirconium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Most commonly used is a Barium Glass .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2376C277-4FE3-584D-6771-D4751C35A3E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COUPLING AGENTS –</a:t>
            </a:r>
            <a:b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en-US" sz="32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70AA0C55-00E5-E3FE-9BD4-A5244DEE777A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85800" y="2438400"/>
            <a:ext cx="8001000" cy="4419600"/>
          </a:xfrm>
        </p:spPr>
        <p:txBody>
          <a:bodyPr/>
          <a:lstStyle/>
          <a:p>
            <a:pPr eaLnBrk="1" hangingPunct="1"/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Bond the filler particles to the resin matrix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Most commonly used coupling agents are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</a:t>
            </a: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organosilanes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( 3-methoxy-propyl-trimethoxy-silane ).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Zirconates &amp; Titanates can also be used as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coupling agent .</a:t>
            </a:r>
          </a:p>
        </p:txBody>
      </p:sp>
      <p:pic>
        <p:nvPicPr>
          <p:cNvPr id="44036" name="Picture 4" descr="untitled">
            <a:extLst>
              <a:ext uri="{FF2B5EF4-FFF2-40B4-BE49-F238E27FC236}">
                <a16:creationId xmlns:a16="http://schemas.microsoft.com/office/drawing/2014/main" id="{B5EE64FA-AEDE-BC29-ECF6-8877EA349861}"/>
              </a:ext>
            </a:extLst>
          </p:cNvPr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57" t="11429" r="36203" b="29143"/>
          <a:stretch>
            <a:fillRect/>
          </a:stretch>
        </p:blipFill>
        <p:spPr>
          <a:xfrm>
            <a:off x="5715000" y="304800"/>
            <a:ext cx="2971800" cy="1905000"/>
          </a:xfrm>
          <a:noFill/>
          <a:ln/>
        </p:spPr>
      </p:pic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FDD9A8F0-92AD-8CC8-5433-705A3A1496E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81000" y="762000"/>
            <a:ext cx="8382000" cy="5334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Advantages of Coupling agents –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b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Bond the filler particles to the resin matrix .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Improve the physical &amp; mechanical properties of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the resin .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Provide hydrolytic stability by preventing water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from penetrating along the filler – resin interface .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WordArt 4">
            <a:extLst>
              <a:ext uri="{FF2B5EF4-FFF2-40B4-BE49-F238E27FC236}">
                <a16:creationId xmlns:a16="http://schemas.microsoft.com/office/drawing/2014/main" id="{B98281DC-FD87-69E4-1CF1-32AC94F581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2000" y="2286000"/>
            <a:ext cx="7924800" cy="2155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 cap="sq" cmpd="sng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8999"/>
                    </a:srgbClr>
                  </a:outerShdw>
                </a:effectLst>
                <a:latin typeface="Arial Black" panose="020B0A04020102020204" pitchFamily="34" charset="0"/>
              </a:rPr>
              <a:t>TYPES / CLASSIFICATION</a:t>
            </a:r>
          </a:p>
          <a:p>
            <a:pPr algn="ctr"/>
            <a:r>
              <a:rPr lang="en-US" sz="3600" kern="10">
                <a:ln w="12700" cap="sq" cmpd="sng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8999"/>
                    </a:srgbClr>
                  </a:outerShdw>
                </a:effectLst>
                <a:latin typeface="Arial Black" panose="020B0A04020102020204" pitchFamily="34" charset="0"/>
              </a:rPr>
              <a:t> OF COMPOSITES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D71C24D8-FCF1-271D-A5DD-BD8DF3D40A0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457200"/>
            <a:ext cx="8534400" cy="60960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RESTORATIVE RESINS ::</a:t>
            </a:r>
          </a:p>
          <a:p>
            <a:pPr eaLnBrk="1" hangingPunct="1"/>
            <a:endParaRPr lang="en-US" altLang="en-US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o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These are synthetic resins , evolved as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restorative materials principally because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of their </a:t>
            </a: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Esthetic Characteristics</a:t>
            </a:r>
            <a:r>
              <a:rPr lang="en-US" alt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TYPES –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Unfilled  =  e.g.   Acrylic Resins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</a:t>
            </a:r>
            <a:r>
              <a:rPr lang="en-US" alt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Filled     =  e.g.   Composite Resins</a:t>
            </a: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5FCA62F-B116-F812-02D6-E774342C62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8950" y="-533296"/>
            <a:ext cx="30861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5130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>
            <a:extLst>
              <a:ext uri="{FF2B5EF4-FFF2-40B4-BE49-F238E27FC236}">
                <a16:creationId xmlns:a16="http://schemas.microsoft.com/office/drawing/2014/main" id="{28545F23-372C-D389-8CB5-AC08C1A4E189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534400" cy="60960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q"/>
            </a:pPr>
            <a:r>
              <a: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800" b="1" u="sng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ACCORDING TO POLYMERIZATION</a:t>
            </a:r>
            <a:r>
              <a: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</a:t>
            </a:r>
            <a:r>
              <a:rPr lang="en-US" altLang="en-US" sz="2800" b="1" u="sng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REACTION</a:t>
            </a:r>
            <a:r>
              <a: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::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b="1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accent2"/>
              </a:buClr>
              <a:buFont typeface="Wingdings" panose="05000000000000000000" pitchFamily="2" charset="2"/>
              <a:buChar char="F"/>
            </a:pP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Chemically / Self Activated Composite Resins</a:t>
            </a:r>
          </a:p>
          <a:p>
            <a:pPr eaLnBrk="1" hangingPunct="1">
              <a:buClr>
                <a:schemeClr val="accent2"/>
              </a:buClr>
              <a:buFont typeface="Wingdings" panose="05000000000000000000" pitchFamily="2" charset="2"/>
              <a:buChar char="F"/>
            </a:pPr>
            <a:endParaRPr lang="en-US" altLang="en-US" sz="2800" b="1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accent2"/>
              </a:buClr>
              <a:buFont typeface="Wingdings" panose="05000000000000000000" pitchFamily="2" charset="2"/>
              <a:buChar char="F"/>
            </a:pP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Light Activated Compostie Resins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</a:t>
            </a:r>
            <a:r>
              <a:rPr lang="en-US" alt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*</a:t>
            </a: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Ultraviolet (UV) light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wave length = 200 – 400 nm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* Visible light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 wave length = 420 – 450 nm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>
            <a:extLst>
              <a:ext uri="{FF2B5EF4-FFF2-40B4-BE49-F238E27FC236}">
                <a16:creationId xmlns:a16="http://schemas.microsoft.com/office/drawing/2014/main" id="{589184D9-3378-2EF2-611F-6BEF1F0D089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457200"/>
            <a:ext cx="8686800" cy="60960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q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ACCORDING TO THE  FILLER SIZE ::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q"/>
            </a:pPr>
            <a:endParaRPr lang="en-US" altLang="en-US" b="1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                    </a:t>
            </a:r>
            <a:r>
              <a:rPr lang="en-US" altLang="en-US" sz="24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Average Particle size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Conventional / Macrofilled</a:t>
            </a: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</a:t>
            </a:r>
            <a:r>
              <a:rPr lang="en-US" alt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8 - 12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μm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Small particle</a:t>
            </a: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</a:t>
            </a:r>
            <a:r>
              <a:rPr lang="en-US" alt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1 - 5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μm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Microfilled</a:t>
            </a: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</a:t>
            </a:r>
            <a:r>
              <a:rPr lang="en-US" alt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0.04 - 0.4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μm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Hybrid</a:t>
            </a: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          </a:t>
            </a:r>
            <a:r>
              <a:rPr lang="en-US" alt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1.0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μm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>
            <a:extLst>
              <a:ext uri="{FF2B5EF4-FFF2-40B4-BE49-F238E27FC236}">
                <a16:creationId xmlns:a16="http://schemas.microsoft.com/office/drawing/2014/main" id="{330A98CD-D58E-78B2-5AC9-40545E70AE7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457200"/>
            <a:ext cx="8077200" cy="52578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q"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ACCORDING TO THE USE ::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q"/>
            </a:pPr>
            <a:endParaRPr lang="en-US" altLang="en-US" b="1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accent2"/>
              </a:buClr>
              <a:buFont typeface="Wingdings" panose="05000000000000000000" pitchFamily="2" charset="2"/>
              <a:buChar char="F"/>
            </a:pPr>
            <a:r>
              <a:rPr lang="en-US" altLang="en-US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For Anterior teeth restoration</a:t>
            </a:r>
          </a:p>
          <a:p>
            <a:pPr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</a:t>
            </a:r>
            <a:r>
              <a:rPr lang="en-US" alt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e.g. -  Microfilled</a:t>
            </a:r>
          </a:p>
          <a:p>
            <a:pPr eaLnBrk="1" hangingPunct="1">
              <a:buClr>
                <a:schemeClr val="accent2"/>
              </a:buClr>
              <a:buFont typeface="Wingdings" panose="05000000000000000000" pitchFamily="2" charset="2"/>
              <a:buChar char="F"/>
            </a:pPr>
            <a:endParaRPr lang="en-US" altLang="en-US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accent2"/>
              </a:buClr>
              <a:buFont typeface="Wingdings" panose="05000000000000000000" pitchFamily="2" charset="2"/>
              <a:buChar char="F"/>
            </a:pPr>
            <a:r>
              <a:rPr lang="en-US" altLang="en-US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For Posterior teeth restoration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</a:t>
            </a:r>
            <a:r>
              <a:rPr lang="en-US" altLang="en-US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e.g. - Conventional &amp; Hybrid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8974C9A0-F94C-6D0A-FD20-35529371D78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1752600"/>
            <a:ext cx="8153400" cy="3290888"/>
          </a:xfrm>
        </p:spPr>
        <p:txBody>
          <a:bodyPr/>
          <a:lstStyle/>
          <a:p>
            <a:pPr eaLnBrk="1" hangingPunct="1"/>
            <a:r>
              <a:rPr lang="en-US" altLang="en-US" sz="3600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 OF COMPOSITES</a:t>
            </a:r>
            <a:r>
              <a:rPr lang="en-US" altLang="en-US" sz="36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en-US" altLang="en-US" sz="36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br>
              <a:rPr lang="en-US" altLang="en-US" sz="36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3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ACCORDING TO </a:t>
            </a:r>
            <a:br>
              <a:rPr lang="en-US" altLang="en-US" sz="3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3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POLYMERIZATION REACTION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C8B10631-CAA8-0A35-8076-EA47825D2F7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76200"/>
            <a:ext cx="8458200" cy="1462088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q"/>
            </a:pPr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3200" u="sng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CHEMICALLY ACTIVATED RESINS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19038381-EB3D-8408-0C19-DE732593EB0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1981200"/>
            <a:ext cx="7772400" cy="4343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Two Paste system –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b="1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*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Base Paste contains ,,,,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Benzoyl peroxide  - initiator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*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Catalyst Paste contains ,,,,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Tertiary amine  -  activator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(N-N dimethyl - p - toluidine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>
            <a:extLst>
              <a:ext uri="{FF2B5EF4-FFF2-40B4-BE49-F238E27FC236}">
                <a16:creationId xmlns:a16="http://schemas.microsoft.com/office/drawing/2014/main" id="{3418E841-52E2-B939-EF76-F34E1D3FDF6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81000" y="1981200"/>
            <a:ext cx="8458200" cy="41148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Setting Reaction ---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endParaRPr lang="en-US" altLang="en-US" sz="2800" b="1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When 2 pastes are spatulated , the amine reacts with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the Benzoyl peroxide to form the free radicals which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starts the polymerization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20A8F735-3564-784A-DE5A-15E3E9B6666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152400"/>
            <a:ext cx="7772400" cy="917575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q"/>
            </a:pPr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altLang="en-US" sz="3200" u="sng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LIGHT ACTIVATED RESINS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DC90F481-6B7B-3229-EFEB-38BDBE3A348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1295400"/>
            <a:ext cx="8153400" cy="51816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en-US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UV - Light activated systems :::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It is the first light activated system to activate the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free radicals.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Limitations ,,,,,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Limited penetration of the light into the resin. Thus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difficult to polymerize thick sections.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Lack of penetration through tooth structure.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98E76F88-BEAA-34F8-211F-06FED4DB992A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381000"/>
            <a:ext cx="8610600" cy="60198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en-US" altLang="en-US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Visible - Light activated systems :::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endParaRPr lang="en-US" altLang="en-US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Ability to polymerize thicker sections 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Totally replaced the UV light system 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Most widely used than the chemically activated system.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Supplied as ,,,,,,,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Single paste system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, containing –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Photoinitiator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-----   Camphoroquinone  0.25 wt. %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Amine accelerator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-----   DEAEMA  0.15 wt. %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     </a:t>
            </a: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(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Diethyl-amino-ethyl-methacrylate)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>
            <a:extLst>
              <a:ext uri="{FF2B5EF4-FFF2-40B4-BE49-F238E27FC236}">
                <a16:creationId xmlns:a16="http://schemas.microsoft.com/office/drawing/2014/main" id="{E9C1B682-6DA7-17F0-2D29-6280F0B9CAE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81000" y="1371600"/>
            <a:ext cx="82296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Setting reaction ,,,,,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When exposed to light of the correct wave length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( 400 -500 nm ) the photoinitiator is activated and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reacts with the amine to form the Free radicals 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610B9A8-2B00-16BB-9C17-768809FA82EE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381000" y="0"/>
            <a:ext cx="8229600" cy="1981200"/>
          </a:xfrm>
        </p:spPr>
        <p:txBody>
          <a:bodyPr/>
          <a:lstStyle/>
          <a:p>
            <a:pPr eaLnBrk="1" hangingPunct="1"/>
            <a:r>
              <a:rPr lang="en-US" altLang="en-US" sz="3600" b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</a:t>
            </a:r>
            <a:r>
              <a:rPr lang="en-US" altLang="en-US" sz="3600" b="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UNFILLED ACRYLIC RESINS</a:t>
            </a:r>
            <a:br>
              <a:rPr lang="en-US" altLang="en-US" sz="3600" b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</a:br>
            <a:br>
              <a:rPr lang="en-US" altLang="en-US" sz="3600" b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</a:br>
            <a:r>
              <a:rPr lang="en-US" altLang="en-US" sz="3600" b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used late 1960’3 through early 1970’s .</a:t>
            </a:r>
            <a:endParaRPr lang="en-US" altLang="en-US" sz="40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791CCB4-1681-A4F1-8097-4EA4D73E6D9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2209800"/>
            <a:ext cx="7956550" cy="4170363"/>
          </a:xfrm>
        </p:spPr>
        <p:txBody>
          <a:bodyPr/>
          <a:lstStyle/>
          <a:p>
            <a:pPr eaLnBrk="1" hangingPunct="1"/>
            <a:r>
              <a:rPr lang="en-US" altLang="en-US" u="sng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Advantages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-  tooth coloured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-  did not wash out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-  highly polishable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-  moderately strong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u="sng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Disadvantages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-  not colour stable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-  shrinkage/leakage	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0DE6FC46-CF8B-2364-0AED-0CC6A5257DCD}"/>
              </a:ext>
            </a:extLst>
          </p:cNvPr>
          <p:cNvSpPr>
            <a:spLocks noChangeArrowheads="1" noGrp="1"/>
          </p:cNvSpPr>
          <p:nvPr>
            <p:ph idx="4294967295" type="title"/>
          </p:nvPr>
        </p:nvSpPr>
        <p:spPr>
          <a:xfrm>
            <a:off x="457200" y="301625"/>
            <a:ext cx="7772400" cy="993775"/>
          </a:xfrm>
        </p:spPr>
        <p:txBody>
          <a:bodyPr/>
          <a:lstStyle/>
          <a:p>
            <a:pPr eaLnBrk="1" hangingPunct="1"/>
            <a:r>
              <a:rPr altLang="en-US" lang="en-US" sz="2800">
                <a:solidFill>
                  <a:schemeClr val="accent2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20603050405020304" pitchFamily="18" typeface="Times New Roman"/>
              </a:rPr>
              <a:t>LIGHT DEVICES  / LIGHT CURING UNITS –</a:t>
            </a:r>
            <a:br>
              <a:rPr altLang="en-US" lang="en-US" sz="2800">
                <a:solidFill>
                  <a:schemeClr val="accent2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20603050405020304" pitchFamily="18" typeface="Times New Roman"/>
              </a:rPr>
            </a:br>
            <a:endParaRPr altLang="en-US" lang="en-US" sz="2800">
              <a:solidFill>
                <a:schemeClr val="accent2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anose="02020603050405020304" pitchFamily="18" typeface="Times New Roman"/>
            </a:endParaRP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D4045678-145C-11AA-CFC2-51022D6352F5}"/>
              </a:ext>
            </a:extLst>
          </p:cNvPr>
          <p:cNvSpPr>
            <a:spLocks noChangeArrowheads="1" noGrp="1"/>
          </p:cNvSpPr>
          <p:nvPr>
            <p:ph idx="4294967295" sz="half" type="body"/>
          </p:nvPr>
        </p:nvSpPr>
        <p:spPr>
          <a:xfrm>
            <a:off x="228600" y="1295400"/>
            <a:ext cx="8686800" cy="20574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charset="2" panose="05000000000000000000" pitchFamily="2" typeface="Wingdings"/>
              <a:buChar char="ü"/>
            </a:pPr>
            <a:r>
              <a:rPr altLang="en-US" lang="en-US" sz="2800">
                <a:solidFill>
                  <a:schemeClr val="tx2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20603050405020304" pitchFamily="18" typeface="Times New Roman"/>
              </a:rPr>
              <a:t> </a:t>
            </a:r>
            <a:r>
              <a:rPr altLang="en-US" b="1" lang="en-US" sz="2800">
                <a:solidFill>
                  <a:schemeClr val="tx2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20603050405020304" pitchFamily="18" typeface="Times New Roman"/>
              </a:rPr>
              <a:t>Transmit light of the proper wavelength to the site </a:t>
            </a:r>
          </a:p>
          <a:p>
            <a:pPr eaLnBrk="1" hangingPunct="1">
              <a:buFont charset="2" panose="05000000000000000000" pitchFamily="2" typeface="Wingdings"/>
              <a:buNone/>
            </a:pPr>
            <a:r>
              <a:rPr altLang="en-US" b="1" lang="en-US" sz="2800">
                <a:solidFill>
                  <a:schemeClr val="tx2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20603050405020304" pitchFamily="18" typeface="Times New Roman"/>
              </a:rPr>
              <a:t>     of the restoration , by means of light guide composed</a:t>
            </a:r>
          </a:p>
          <a:p>
            <a:pPr eaLnBrk="1" hangingPunct="1">
              <a:buFont charset="2" panose="05000000000000000000" pitchFamily="2" typeface="Wingdings"/>
              <a:buNone/>
            </a:pPr>
            <a:r>
              <a:rPr altLang="en-US" b="1" lang="en-US" sz="2800">
                <a:solidFill>
                  <a:schemeClr val="tx2"/>
                </a:solidFill>
                <a:effectLst>
                  <a:outerShdw algn="tl" blurRad="38100" dir="2700000" dist="38100">
                    <a:srgbClr val="000000"/>
                  </a:outerShdw>
                </a:effectLst>
                <a:latin charset="0" panose="02020603050405020304" pitchFamily="18" typeface="Times New Roman"/>
              </a:rPr>
              <a:t>     of fiberoptic bundles .</a:t>
            </a:r>
          </a:p>
          <a:p>
            <a:pPr eaLnBrk="1" hangingPunct="1">
              <a:buFont charset="2" panose="05000000000000000000" pitchFamily="2" typeface="Wingdings"/>
              <a:buNone/>
            </a:pPr>
            <a:endParaRPr altLang="en-US" b="1" lang="en-US" sz="2800">
              <a:solidFill>
                <a:schemeClr val="tx2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anose="02020603050405020304" pitchFamily="18" typeface="Times New Roman"/>
            </a:endParaRPr>
          </a:p>
          <a:p>
            <a:pPr eaLnBrk="1" hangingPunct="1">
              <a:buClr>
                <a:schemeClr val="folHlink"/>
              </a:buClr>
              <a:buFont charset="2" panose="05000000000000000000" pitchFamily="2" typeface="Wingdings"/>
              <a:buNone/>
            </a:pPr>
            <a:endParaRPr altLang="en-US" lang="en-US" sz="2800">
              <a:solidFill>
                <a:schemeClr val="tx2"/>
              </a:solidFill>
              <a:effectLst>
                <a:outerShdw algn="tl" blurRad="38100" dir="2700000" dist="38100">
                  <a:srgbClr val="000000"/>
                </a:outerShdw>
              </a:effectLst>
              <a:latin charset="0" panose="02020603050405020304" pitchFamily="18" typeface="Times New Roman"/>
            </a:endParaRPr>
          </a:p>
        </p:txBody>
      </p:sp>
      <p:pic>
        <p:nvPicPr>
          <p:cNvPr id="56324" name="Picture 4">
            <a:extLst>
              <a:ext uri="{FF2B5EF4-FFF2-40B4-BE49-F238E27FC236}">
                <a16:creationId xmlns:a16="http://schemas.microsoft.com/office/drawing/2014/main" id="{4D6E520A-9405-386F-BFFC-58B72C50211F}"/>
              </a:ext>
            </a:extLst>
          </p:cNvPr>
          <p:cNvPicPr>
            <a:picLocks noChangeArrowheads="1" noChangeAspect="1" noGrp="1"/>
          </p:cNvPicPr>
          <p:nvPr>
            <p:ph idx="4294967295" sz="quarter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3389313"/>
            <a:ext cx="4038600" cy="2554287"/>
          </a:xfrm>
          <a:noFill/>
          <a:ln>
            <a:solidFill>
              <a:srgbClr val="FF3300"/>
            </a:solidFill>
            <a:miter lim="800000"/>
            <a:headEnd/>
            <a:tailEnd/>
          </a:ln>
        </p:spPr>
      </p:pic>
      <p:pic>
        <p:nvPicPr>
          <p:cNvPr id="56325" name="Picture 7">
            <a:extLst>
              <a:ext uri="{FF2B5EF4-FFF2-40B4-BE49-F238E27FC236}">
                <a16:creationId xmlns:a16="http://schemas.microsoft.com/office/drawing/2014/main" id="{D7F35DF1-3FE9-4DCB-DEB7-28875FEE481D}"/>
              </a:ext>
            </a:extLst>
          </p:cNvPr>
          <p:cNvPicPr>
            <a:picLocks noChangeArrowheads="1" noChangeAspect="1" noGrp="1"/>
          </p:cNvPicPr>
          <p:nvPr>
            <p:ph idx="4294967295" sz="quarter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0" l="660" r="264" t="498"/>
          <a:stretch>
            <a:fillRect/>
          </a:stretch>
        </p:blipFill>
        <p:spPr>
          <a:xfrm>
            <a:off x="6019800" y="3429000"/>
            <a:ext cx="2971800" cy="2663825"/>
          </a:xfrm>
          <a:noFill/>
          <a:ln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56326" name="Line 6">
            <a:extLst>
              <a:ext uri="{FF2B5EF4-FFF2-40B4-BE49-F238E27FC236}">
                <a16:creationId xmlns:a16="http://schemas.microsoft.com/office/drawing/2014/main" id="{A3FE9493-09A8-24FB-CBD1-07A912E0EB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2438400"/>
            <a:ext cx="3048000" cy="1828800"/>
          </a:xfrm>
          <a:prstGeom prst="line">
            <a:avLst/>
          </a:prstGeom>
          <a:noFill/>
          <a:ln cap="sq" cmpd="sng" w="28575">
            <a:solidFill>
              <a:srgbClr val="00FF00"/>
            </a:solidFill>
            <a:round/>
            <a:headEnd/>
            <a:tailEnd len="sm" type="triangle" w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6327" name="Picture 10">
            <a:extLst>
              <a:ext uri="{FF2B5EF4-FFF2-40B4-BE49-F238E27FC236}">
                <a16:creationId xmlns:a16="http://schemas.microsoft.com/office/drawing/2014/main" id="{C0975E05-8134-2E69-FB59-7BD4A392B528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429000"/>
            <a:ext cx="1219200" cy="3048000"/>
          </a:xfrm>
          <a:prstGeom prst="rect">
            <a:avLst/>
          </a:prstGeom>
          <a:noFill/>
          <a:ln cmpd="sng"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6328" name="Line 11">
            <a:extLst>
              <a:ext uri="{FF2B5EF4-FFF2-40B4-BE49-F238E27FC236}">
                <a16:creationId xmlns:a16="http://schemas.microsoft.com/office/drawing/2014/main" id="{9F7D6CF5-BF25-1D69-6DAF-3A510DB46F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53000" y="2438400"/>
            <a:ext cx="609600" cy="1143000"/>
          </a:xfrm>
          <a:prstGeom prst="line">
            <a:avLst/>
          </a:prstGeom>
          <a:noFill/>
          <a:ln cap="sq" cmpd="sng" w="28575">
            <a:solidFill>
              <a:srgbClr val="00FF00"/>
            </a:solidFill>
            <a:round/>
            <a:headEnd/>
            <a:tailEnd len="sm" type="triangle" w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4">
            <a:extLst>
              <a:ext uri="{FF2B5EF4-FFF2-40B4-BE49-F238E27FC236}">
                <a16:creationId xmlns:a16="http://schemas.microsoft.com/office/drawing/2014/main" id="{E91C5866-2239-F8B5-18F7-A9929095208E}"/>
              </a:ext>
            </a:extLst>
          </p:cNvPr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304800"/>
            <a:ext cx="2638425" cy="2743200"/>
          </a:xfrm>
          <a:noFill/>
          <a:ln/>
        </p:spPr>
      </p:pic>
      <p:pic>
        <p:nvPicPr>
          <p:cNvPr id="57347" name="Picture 6" descr="AccuCure">
            <a:extLst>
              <a:ext uri="{FF2B5EF4-FFF2-40B4-BE49-F238E27FC236}">
                <a16:creationId xmlns:a16="http://schemas.microsoft.com/office/drawing/2014/main" id="{48CBE8F7-8841-6ABE-E879-F986BD920D97}"/>
              </a:ext>
            </a:extLst>
          </p:cNvPr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0" y="4038600"/>
            <a:ext cx="2743200" cy="1981200"/>
          </a:xfrm>
          <a:noFill/>
          <a:ln/>
        </p:spPr>
      </p:pic>
      <p:pic>
        <p:nvPicPr>
          <p:cNvPr id="57348" name="Picture 9">
            <a:extLst>
              <a:ext uri="{FF2B5EF4-FFF2-40B4-BE49-F238E27FC236}">
                <a16:creationId xmlns:a16="http://schemas.microsoft.com/office/drawing/2014/main" id="{DD0AF474-E93F-1761-ED04-68545988C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04800"/>
            <a:ext cx="214312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49" name="Picture 10" descr="Ultraled">
            <a:extLst>
              <a:ext uri="{FF2B5EF4-FFF2-40B4-BE49-F238E27FC236}">
                <a16:creationId xmlns:a16="http://schemas.microsoft.com/office/drawing/2014/main" id="{398689E1-48F6-AD0C-6C9F-8F19C0170D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04800"/>
            <a:ext cx="2141538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0" name="Picture 11">
            <a:extLst>
              <a:ext uri="{FF2B5EF4-FFF2-40B4-BE49-F238E27FC236}">
                <a16:creationId xmlns:a16="http://schemas.microsoft.com/office/drawing/2014/main" id="{F057DF8F-7317-9800-25D2-19B864F6EA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733800"/>
            <a:ext cx="27432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51" name="Picture 13">
            <a:extLst>
              <a:ext uri="{FF2B5EF4-FFF2-40B4-BE49-F238E27FC236}">
                <a16:creationId xmlns:a16="http://schemas.microsoft.com/office/drawing/2014/main" id="{E59C7799-C93B-2624-91AE-87F04892F4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740150"/>
            <a:ext cx="3124200" cy="227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2" name="Text Box 14">
            <a:extLst>
              <a:ext uri="{FF2B5EF4-FFF2-40B4-BE49-F238E27FC236}">
                <a16:creationId xmlns:a16="http://schemas.microsoft.com/office/drawing/2014/main" id="{CF0CF965-11AF-6FD2-70BB-A2718FB4E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6172200"/>
            <a:ext cx="1778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ARGON LASER</a:t>
            </a:r>
          </a:p>
        </p:txBody>
      </p:sp>
      <p:sp>
        <p:nvSpPr>
          <p:cNvPr id="57353" name="Text Box 15">
            <a:extLst>
              <a:ext uri="{FF2B5EF4-FFF2-40B4-BE49-F238E27FC236}">
                <a16:creationId xmlns:a16="http://schemas.microsoft.com/office/drawing/2014/main" id="{ADCA53B2-4B10-F7F1-42D6-B2213CE20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1752600"/>
            <a:ext cx="742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 E D</a:t>
            </a:r>
          </a:p>
        </p:txBody>
      </p:sp>
      <p:sp>
        <p:nvSpPr>
          <p:cNvPr id="57354" name="Text Box 16">
            <a:extLst>
              <a:ext uri="{FF2B5EF4-FFF2-40B4-BE49-F238E27FC236}">
                <a16:creationId xmlns:a16="http://schemas.microsoft.com/office/drawing/2014/main" id="{AA53E357-255C-02B9-63C2-A22DE6B6A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6172200"/>
            <a:ext cx="1352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CORDLESS</a:t>
            </a:r>
          </a:p>
        </p:txBody>
      </p:sp>
      <p:sp>
        <p:nvSpPr>
          <p:cNvPr id="57355" name="Text Box 17">
            <a:extLst>
              <a:ext uri="{FF2B5EF4-FFF2-40B4-BE49-F238E27FC236}">
                <a16:creationId xmlns:a16="http://schemas.microsoft.com/office/drawing/2014/main" id="{E159AFC3-1D10-F706-0070-85ED77FD2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172200"/>
            <a:ext cx="908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LASER</a:t>
            </a: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>
            <a:extLst>
              <a:ext uri="{FF2B5EF4-FFF2-40B4-BE49-F238E27FC236}">
                <a16:creationId xmlns:a16="http://schemas.microsoft.com/office/drawing/2014/main" id="{6CD9199B-3934-398F-7181-24483B701B45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1066800"/>
            <a:ext cx="8534400" cy="50292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Light source is usually a Tungsten Halogen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light bulb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endParaRPr lang="en-US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White light is generated by the bulb passes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through the filter that removes the infrared &amp;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visible spectrum for wavelength greater than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about 500 nm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B4FB3754-9775-66DC-91E3-9929D9914DF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301625"/>
            <a:ext cx="8686800" cy="917575"/>
          </a:xfrm>
        </p:spPr>
        <p:txBody>
          <a:bodyPr/>
          <a:lstStyle/>
          <a:p>
            <a:pPr eaLnBrk="1" hangingPunct="1"/>
            <a:r>
              <a:rPr lang="en-US" altLang="en-US" sz="2800" u="sng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DEGREE OF CONVERSION / POLYMERIZATION</a:t>
            </a:r>
            <a:r>
              <a:rPr lang="en-US" altLang="en-US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–</a:t>
            </a:r>
            <a:br>
              <a:rPr lang="en-US" altLang="en-US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</a:br>
            <a:endParaRPr lang="en-US" altLang="en-US" sz="28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C0C18687-613B-2DEC-7578-AEDDCBD9EAA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28600" y="1219200"/>
            <a:ext cx="8839200" cy="5486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Conversion of monomer to polymer (polymerization)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depends on –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Transmission of light through the material --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Controlled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by absorption &amp; scattering of light by Filler particles        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Amount of Photoinitiator &amp; Inhibitor present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Time of exposure –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Low intensity light  = 80 to 240 sec.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       High intensity light =  20 to 60 sec.</a:t>
            </a: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>
            <a:extLst>
              <a:ext uri="{FF2B5EF4-FFF2-40B4-BE49-F238E27FC236}">
                <a16:creationId xmlns:a16="http://schemas.microsoft.com/office/drawing/2014/main" id="{ACB3A61D-E490-1D2B-5722-7CCB45E7393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85800" y="990600"/>
            <a:ext cx="7772400" cy="4724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OPTICAL MODIFIERS –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b="1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To simulate tooth structure ,Translucency or Opacity is provided by adding minute amount of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Optical modifiers , such as ,,,,,,,,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</a:t>
            </a: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Titanium dioxide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&amp;                   </a:t>
            </a: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=   .001 to .007 wt. %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Aluminu oxide</a:t>
            </a:r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>
            <a:extLst>
              <a:ext uri="{FF2B5EF4-FFF2-40B4-BE49-F238E27FC236}">
                <a16:creationId xmlns:a16="http://schemas.microsoft.com/office/drawing/2014/main" id="{F21F8314-D229-01AE-CB52-67000F82D52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81000" y="304800"/>
            <a:ext cx="8458200" cy="6400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400" b="1" u="sng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SELF  ACTIVATED</a:t>
            </a:r>
            <a:r>
              <a:rPr lang="en-US" altLang="en-US" sz="24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</a:t>
            </a:r>
            <a:r>
              <a:rPr lang="en-US" altLang="en-US" sz="2400" b="1" u="sng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LIGHT  ACTIVATED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0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o"/>
            </a:pPr>
            <a:r>
              <a:rPr lang="en-US" altLang="en-US" sz="24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Activated by peroxide -            Requires light of correct</a:t>
            </a: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amine system.                            wavelength.</a:t>
            </a: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o"/>
            </a:pPr>
            <a:r>
              <a:rPr lang="en-US" alt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Bulk placement.                        Layer by layer placement.</a:t>
            </a:r>
            <a:endParaRPr lang="en-US" altLang="en-US" sz="2400" b="1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o"/>
            </a:pPr>
            <a:r>
              <a:rPr lang="en-US" altLang="en-US" sz="24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Cures throughout its                Cures only where light is</a:t>
            </a: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bulk.                                           received.</a:t>
            </a: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o"/>
            </a:pPr>
            <a:r>
              <a:rPr lang="en-US" alt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More porosity.                           Less porosity.</a:t>
            </a: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o"/>
            </a:pPr>
            <a:r>
              <a:rPr lang="en-US" altLang="en-US" sz="24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Requires mixing.                       No mixing.</a:t>
            </a: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o"/>
            </a:pPr>
            <a:r>
              <a:rPr lang="en-US" alt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Less Working time.                   More Working time.</a:t>
            </a: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o"/>
            </a:pPr>
            <a:r>
              <a:rPr lang="en-US" altLang="en-US" sz="24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Discolored fast.                          Resistant to Discoloration.</a:t>
            </a: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o"/>
            </a:pPr>
            <a:r>
              <a:rPr lang="en-US" alt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More Wastage.                           Less Wastage.</a:t>
            </a: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o"/>
            </a:pPr>
            <a:r>
              <a:rPr lang="en-US" altLang="en-US" sz="24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Short Shelf life.                           Long Shelf life.</a:t>
            </a:r>
          </a:p>
          <a:p>
            <a:pPr eaLnBrk="1" hangingPunct="1">
              <a:lnSpc>
                <a:spcPct val="90000"/>
              </a:lnSpc>
              <a:buClr>
                <a:schemeClr val="accent1"/>
              </a:buClr>
              <a:buFont typeface="Wingdings" panose="05000000000000000000" pitchFamily="2" charset="2"/>
              <a:buChar char="o"/>
            </a:pPr>
            <a:r>
              <a:rPr lang="en-US" alt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Requires waiting period            Can be finished immediately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for finishing.                               after curing.</a:t>
            </a:r>
          </a:p>
        </p:txBody>
      </p:sp>
      <p:sp>
        <p:nvSpPr>
          <p:cNvPr id="61443" name="Line 4">
            <a:extLst>
              <a:ext uri="{FF2B5EF4-FFF2-40B4-BE49-F238E27FC236}">
                <a16:creationId xmlns:a16="http://schemas.microsoft.com/office/drawing/2014/main" id="{B846F7AA-5294-E495-0401-6FD5C041A82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304800"/>
            <a:ext cx="76200" cy="5943600"/>
          </a:xfrm>
          <a:prstGeom prst="line">
            <a:avLst/>
          </a:prstGeom>
          <a:noFill/>
          <a:ln w="28575" cap="sq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4" name="Line 5">
            <a:extLst>
              <a:ext uri="{FF2B5EF4-FFF2-40B4-BE49-F238E27FC236}">
                <a16:creationId xmlns:a16="http://schemas.microsoft.com/office/drawing/2014/main" id="{5FAC5A17-EDDB-57E7-51A8-D47C4A2B5B6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6477000"/>
            <a:ext cx="3200400" cy="0"/>
          </a:xfrm>
          <a:prstGeom prst="line">
            <a:avLst/>
          </a:prstGeom>
          <a:noFill/>
          <a:ln w="12700" cap="sq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5" name="Line 6">
            <a:extLst>
              <a:ext uri="{FF2B5EF4-FFF2-40B4-BE49-F238E27FC236}">
                <a16:creationId xmlns:a16="http://schemas.microsoft.com/office/drawing/2014/main" id="{69A544CC-BC51-E67A-CA81-C6BC70C8D0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"/>
            <a:ext cx="4114800" cy="0"/>
          </a:xfrm>
          <a:prstGeom prst="line">
            <a:avLst/>
          </a:prstGeom>
          <a:noFill/>
          <a:ln w="12700" cap="sq" cmpd="sng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A985F4E3-C0E6-EA13-A35A-5275C45E73A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1890713"/>
            <a:ext cx="8077200" cy="2605087"/>
          </a:xfrm>
        </p:spPr>
        <p:txBody>
          <a:bodyPr/>
          <a:lstStyle/>
          <a:p>
            <a:pPr eaLnBrk="1" hangingPunct="1"/>
            <a:r>
              <a:rPr lang="en-US" altLang="en-US" sz="3600" i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 OF COMPOSITES</a:t>
            </a:r>
            <a:r>
              <a:rPr lang="en-US" altLang="en-US" sz="36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en-US" altLang="en-US" sz="36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br>
              <a:rPr lang="en-US" altLang="en-US" sz="36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3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ACCORDING TO FILLER SIZE</a:t>
            </a:r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3384B355-0D1E-3509-4815-14939DA2A31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609600"/>
            <a:ext cx="8534400" cy="9906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3200" u="sng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CONVENTIONAL COMPOSITES</a:t>
            </a:r>
            <a:r>
              <a:rPr lang="en-US" altLang="en-US"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en-US" altLang="en-US"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en-US" sz="3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DDA687B1-5E11-29F3-F9F2-DE31CBC558EC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81000" y="2362200"/>
            <a:ext cx="8305800" cy="3200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altLang="en-US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Also known as -----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TRADITIONAL COMPOSITES</a:t>
            </a:r>
            <a:b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</a:b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          OR</a:t>
            </a:r>
            <a:b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</a:b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MACROFILLED COMPOSITES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>
            <a:extLst>
              <a:ext uri="{FF2B5EF4-FFF2-40B4-BE49-F238E27FC236}">
                <a16:creationId xmlns:a16="http://schemas.microsoft.com/office/drawing/2014/main" id="{BDCDF1AC-481F-2B77-DC03-9C176C7F873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228600"/>
            <a:ext cx="8382000" cy="63246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q"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COMPOSITION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–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12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Ground Quartz is most commonly used as filler.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Wide distribution of particle size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Particle Size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=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8 to 12 μm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</a:t>
            </a: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But may be as large as 50 to 100 μm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20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Filler loading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=  70 to 80 wt. %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        or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50 to 60 vol. %</a:t>
            </a:r>
            <a:endParaRPr lang="en-US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0A316E0F-93AA-F4A1-76F6-A264EA1ADCF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q"/>
            </a:pPr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PROPERTIES –</a:t>
            </a:r>
            <a:b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</a:br>
            <a:endParaRPr lang="en-US" altLang="en-US" sz="32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122524AD-677F-7936-F1DD-5220E3790063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533400" y="1143000"/>
            <a:ext cx="8153400" cy="55626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Compressive strength   --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250 to 300 MPa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4 to 5 times greater than unfilled resin.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Tensile strength  --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50 to 65 MPa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Double that of Unfilled resin.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Elastic modulus  --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8 to 15 GPa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4 to 6 times greater than Unfilled resin.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B8394B53-84CA-FBD1-FD91-1547403654D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381000"/>
            <a:ext cx="8839200" cy="75438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COMPOSITION</a:t>
            </a:r>
            <a:r>
              <a:rPr lang="en-US" altLang="en-US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Powder 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</a:t>
            </a:r>
            <a:r>
              <a:rPr lang="en-US" altLang="en-US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Polymethyl Methacrylate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</a:t>
            </a:r>
            <a:r>
              <a:rPr lang="en-US" altLang="en-US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Benzoyl Peroxide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- Initiator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</a:t>
            </a:r>
            <a:r>
              <a:rPr lang="en-US" altLang="en-US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Color pigments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b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Liquid :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</a:t>
            </a:r>
            <a:r>
              <a:rPr lang="en-US" altLang="en-US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Methyl Methacrylate monomer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</a:t>
            </a:r>
            <a:r>
              <a:rPr lang="en-US" altLang="en-US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Ethylene dimethacrylate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(5%) – Cross linking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                            agent .  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</a:t>
            </a:r>
            <a:r>
              <a:rPr lang="en-US" altLang="en-US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Hydroquinone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(0.06%) – Inhibitor .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>
            <a:extLst>
              <a:ext uri="{FF2B5EF4-FFF2-40B4-BE49-F238E27FC236}">
                <a16:creationId xmlns:a16="http://schemas.microsoft.com/office/drawing/2014/main" id="{3DA0C8ED-C24C-F1AA-31D3-FDDE109CD47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28600" y="685800"/>
            <a:ext cx="8915400" cy="54864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Hardness  --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55 KHN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3 to 4 times greater than Unfilled resin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Water sorption  --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0.5 to 0.7 mg/cm</a:t>
            </a:r>
            <a:r>
              <a:rPr lang="en-US" altLang="en-US" sz="2800" baseline="30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aseline="30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3 times Less  than that of Unfilled resin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Co-Efficient of thermal expansion  --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25 to 35 x 10</a:t>
            </a:r>
            <a:r>
              <a:rPr lang="en-US" altLang="en-US" sz="2800" baseline="30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-6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/ </a:t>
            </a:r>
            <a:r>
              <a:rPr lang="en-US" altLang="en-US" sz="2800" baseline="30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0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3 to 4 times less than Unfilled resin .</a:t>
            </a:r>
          </a:p>
        </p:txBody>
      </p:sp>
    </p:spTree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>
            <a:extLst>
              <a:ext uri="{FF2B5EF4-FFF2-40B4-BE49-F238E27FC236}">
                <a16:creationId xmlns:a16="http://schemas.microsoft.com/office/drawing/2014/main" id="{D79D9EFE-EF68-A67D-FC62-EF2CA1DCED52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28600" y="457200"/>
            <a:ext cx="8763000" cy="54864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Esthetics  -- 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*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Polishing of Conventional composite results in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a rough surface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*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Tendency to stain over a period of time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Radiopacity --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*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Composites using Quartz as a filler are radioluscent.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*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Radiopacity is less than dentin .</a:t>
            </a: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500977EE-EFF5-9E96-8A23-11105CF37C7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CLINICAL CONSIDERATION –</a:t>
            </a:r>
            <a:b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</a:br>
            <a:endParaRPr lang="en-US" altLang="en-US" sz="32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6768F70F-953A-7F1E-BD3D-CBCF66C4DC4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85800" y="1600200"/>
            <a:ext cx="7772400" cy="4953000"/>
          </a:xfrm>
        </p:spPr>
        <p:txBody>
          <a:bodyPr/>
          <a:lstStyle/>
          <a:p>
            <a:pPr eaLnBrk="1" hangingPunct="1"/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Rough surface develops as a result of abrasive wear of the soft resin matrix , due to tooth brushing and mastication .</a:t>
            </a:r>
          </a:p>
          <a:p>
            <a:pPr eaLnBrk="1" hangingPunct="1"/>
            <a:endParaRPr lang="en-US" altLang="en-US" sz="280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Poor resistance to Occlusal wear .</a:t>
            </a:r>
          </a:p>
          <a:p>
            <a:pPr eaLnBrk="1" hangingPunct="1"/>
            <a:endParaRPr lang="en-US" altLang="en-US" sz="280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Tendency to Discolor , due to rough surface .</a:t>
            </a:r>
          </a:p>
          <a:p>
            <a:pPr eaLnBrk="1" hangingPunct="1"/>
            <a:endParaRPr lang="en-US" altLang="en-US" sz="280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Resin matrix does not bond to tooth structure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692E756C-31FC-14C1-A661-5881FEB2E45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152400"/>
            <a:ext cx="7467600" cy="1069975"/>
          </a:xfrm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  <a:r>
              <a:rPr lang="en-US" altLang="en-US" sz="3200" u="sng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MICROFILLED  COMPOSITES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6DE2F753-7B08-BAAB-5AB6-63FA15356BE9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914400" y="19050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Also known as Nanofilled Composites .</a:t>
            </a: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Developed to overcome the problems of </a:t>
            </a: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surface roughness of Conventional  </a:t>
            </a: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Composites.</a:t>
            </a: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endParaRPr lang="en-US" altLang="en-US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Smoother surface , due to incorporation of </a:t>
            </a: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microfillers .</a:t>
            </a:r>
          </a:p>
        </p:txBody>
      </p:sp>
    </p:spTree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>
            <a:extLst>
              <a:ext uri="{FF2B5EF4-FFF2-40B4-BE49-F238E27FC236}">
                <a16:creationId xmlns:a16="http://schemas.microsoft.com/office/drawing/2014/main" id="{4B8EF882-34A1-72B2-F9E4-010DA0183E1A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28600" y="533400"/>
            <a:ext cx="8686800" cy="5791200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None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COMPOSITION  --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en-US" altLang="en-US" b="1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marL="609600" indent="-609600"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Colloidal Silica used as a microfillers (inorganic filler) </a:t>
            </a:r>
          </a:p>
          <a:p>
            <a:pPr marL="609600" indent="-609600"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endParaRPr lang="en-US" altLang="en-US" sz="2800">
              <a:solidFill>
                <a:srgbClr val="FFCC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marL="609600" indent="-609600"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Particle size of Colloidal silica ,,,,,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0.02  to  0.04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μm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en-US" altLang="en-US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</a:t>
            </a:r>
            <a:r>
              <a:rPr lang="en-US" alt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200 to 300</a:t>
            </a:r>
            <a:r>
              <a:rPr lang="en-US" alt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times smaller than the quartz fillers 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of Conventional composites .</a:t>
            </a:r>
            <a:endParaRPr lang="en-US" altLang="en-US" sz="28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marL="609600" indent="-609600"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>
            <a:extLst>
              <a:ext uri="{FF2B5EF4-FFF2-40B4-BE49-F238E27FC236}">
                <a16:creationId xmlns:a16="http://schemas.microsoft.com/office/drawing/2014/main" id="{833239EF-36DF-E7EE-BB39-6913EF03CB6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762000"/>
            <a:ext cx="8382000" cy="53340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v"/>
            </a:pPr>
            <a:r>
              <a: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Problem with Colloidal Silica ,,,,,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It has a </a:t>
            </a:r>
            <a:r>
              <a:rPr lang="en-US" altLang="en-US" sz="2800" b="1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large surface area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that could not be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adequately wetted by the resin matrix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v"/>
            </a:pPr>
            <a:r>
              <a:rPr lang="en-US" alt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Inorganic Filler content / loading ,,,,,,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only  </a:t>
            </a:r>
            <a:r>
              <a:rPr lang="en-US" altLang="en-US" sz="2800" b="1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50 %</a:t>
            </a: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by </a:t>
            </a:r>
            <a:r>
              <a:rPr lang="en-US" altLang="en-US" sz="2800" b="1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wt.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</a:t>
            </a: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(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Conventional composite  has 70-80 wt. % </a:t>
            </a: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)</a:t>
            </a:r>
          </a:p>
        </p:txBody>
      </p:sp>
    </p:spTree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>
            <a:extLst>
              <a:ext uri="{FF2B5EF4-FFF2-40B4-BE49-F238E27FC236}">
                <a16:creationId xmlns:a16="http://schemas.microsoft.com/office/drawing/2014/main" id="{1F395E69-38AB-8A11-A004-7A008949E46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990600"/>
            <a:ext cx="84582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 u="sng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Methods to increase Filler loading</a:t>
            </a:r>
            <a:r>
              <a:rPr lang="en-US" altLang="en-US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::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b="1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b="1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Sinter the colloidal silica</a:t>
            </a:r>
            <a:r>
              <a:rPr lang="en-US" altLang="en-US" sz="2800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,,,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thereby forming larger agglomerate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which results in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reduced surface area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rgbClr val="FFCC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>
            <a:extLst>
              <a:ext uri="{FF2B5EF4-FFF2-40B4-BE49-F238E27FC236}">
                <a16:creationId xmlns:a16="http://schemas.microsoft.com/office/drawing/2014/main" id="{ADD8AC03-330D-5DEF-FC01-4ED1C7A446E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609600"/>
            <a:ext cx="8382000" cy="60960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 b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Addition of Prepolymerized fillers ,,,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 b="1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lvl="2" eaLnBrk="1" hangingPunct="1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US" altLang="en-US" sz="2800" b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Also known as Organic fillers . </a:t>
            </a:r>
          </a:p>
          <a:p>
            <a:pPr lvl="2"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en-US" altLang="en-US" sz="1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lvl="2" eaLnBrk="1" hangingPunct="1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</a:t>
            </a: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This is most common method . </a:t>
            </a:r>
          </a:p>
          <a:p>
            <a:pPr lvl="2"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en-US" altLang="en-US" sz="1000">
              <a:solidFill>
                <a:srgbClr val="FFCC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lvl="2" eaLnBrk="1" hangingPunct="1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Prepared by adding 60 -70 wt.% of silane </a:t>
            </a:r>
          </a:p>
          <a:p>
            <a:pPr lvl="2"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coated colloidal silica to the monomer, which </a:t>
            </a:r>
          </a:p>
          <a:p>
            <a:pPr lvl="2"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is held at slight high temp. to reduce the </a:t>
            </a:r>
          </a:p>
          <a:p>
            <a:pPr lvl="2"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viscosity .</a:t>
            </a:r>
          </a:p>
          <a:p>
            <a:pPr lvl="2" eaLnBrk="1" hangingPunct="1">
              <a:buClr>
                <a:schemeClr val="accent2"/>
              </a:buClr>
              <a:buFont typeface="Wingdings" panose="05000000000000000000" pitchFamily="2" charset="2"/>
              <a:buNone/>
            </a:pPr>
            <a:endParaRPr lang="en-US" altLang="en-US" sz="1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lvl="2" eaLnBrk="1" hangingPunct="1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It is then heat cured &amp; ground .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en-US" sz="24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>
            <a:extLst>
              <a:ext uri="{FF2B5EF4-FFF2-40B4-BE49-F238E27FC236}">
                <a16:creationId xmlns:a16="http://schemas.microsoft.com/office/drawing/2014/main" id="{25FB2E12-D67C-466D-C633-4C7D9C30EF19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­"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Inorganic filler content after inclusion of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Prepolymerized fillers ,,,,,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</a:t>
            </a:r>
            <a:r>
              <a:rPr lang="en-US" altLang="en-US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80 %  by wt.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70 %  by vol.</a:t>
            </a:r>
          </a:p>
        </p:txBody>
      </p:sp>
    </p:spTree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423E6AE4-B397-E193-FCA4-63F147A2C1A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530225"/>
            <a:ext cx="3657600" cy="1069975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q"/>
            </a:pPr>
            <a:r>
              <a:rPr lang="en-US" altLang="en-US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PROPERTIES –</a:t>
            </a:r>
            <a:br>
              <a:rPr lang="en-US" altLang="en-US"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en-US" sz="28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499CE63E-1777-A7E3-7269-D17121C25715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1524000"/>
            <a:ext cx="8077200" cy="48768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v"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Except </a:t>
            </a:r>
            <a:r>
              <a:rPr lang="en-US" altLang="en-US" sz="2800" b="1" i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Compressive strength</a:t>
            </a: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, all other physical &amp;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mechanical properties are inferior to the other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composite resins.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COMPRESSIVE  STRENGTH ::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250 to 350 MPa</a:t>
            </a: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.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Similar to Conventional composites</a:t>
            </a: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.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81207A2-1061-8E0C-7BF4-8F2C51472D0D}"/>
              </a:ext>
            </a:extLst>
          </p:cNvPr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2635250" y="277813"/>
            <a:ext cx="3792538" cy="677862"/>
          </a:xfrm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PROPERTIES</a:t>
            </a:r>
            <a:r>
              <a:rPr lang="en-US" altLang="en-US" sz="32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A555866B-B7B5-CC4D-62EC-885548E1104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MECHANICAL PROPERTIES –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lvl="1" eaLnBrk="1" hangingPunct="1">
              <a:buClr>
                <a:srgbClr val="E91D30"/>
              </a:buClr>
              <a:buFont typeface="Wingdings" panose="05000000000000000000" pitchFamily="2" charset="2"/>
              <a:buChar char="ü"/>
            </a:pPr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Less Compressive Strength  = 69 MPa</a:t>
            </a:r>
          </a:p>
          <a:p>
            <a:pPr lvl="1" eaLnBrk="1" hangingPunct="1">
              <a:buClr>
                <a:srgbClr val="E91D30"/>
              </a:buClr>
              <a:buFont typeface="Wingdings" panose="05000000000000000000" pitchFamily="2" charset="2"/>
              <a:buChar char="ü"/>
            </a:pPr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Low Tensile Strength   = 24 MPa</a:t>
            </a:r>
          </a:p>
          <a:p>
            <a:pPr lvl="1" eaLnBrk="1" hangingPunct="1">
              <a:buClr>
                <a:srgbClr val="E91D30"/>
              </a:buClr>
              <a:buFont typeface="Wingdings" panose="05000000000000000000" pitchFamily="2" charset="2"/>
              <a:buChar char="ü"/>
            </a:pPr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Low Proportional limit .</a:t>
            </a:r>
          </a:p>
          <a:p>
            <a:pPr lvl="1" eaLnBrk="1" hangingPunct="1">
              <a:buClr>
                <a:srgbClr val="E91D30"/>
              </a:buClr>
              <a:buFont typeface="Wingdings" panose="05000000000000000000" pitchFamily="2" charset="2"/>
              <a:buChar char="ü"/>
            </a:pPr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Low Hardness   = 15 KHN</a:t>
            </a:r>
          </a:p>
          <a:p>
            <a:pPr lvl="1" eaLnBrk="1" hangingPunct="1">
              <a:buClr>
                <a:srgbClr val="E91D30"/>
              </a:buClr>
              <a:buFont typeface="Wingdings" panose="05000000000000000000" pitchFamily="2" charset="2"/>
              <a:buChar char="ü"/>
            </a:pPr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Low Abrasion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resistance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>
            <a:extLst>
              <a:ext uri="{FF2B5EF4-FFF2-40B4-BE49-F238E27FC236}">
                <a16:creationId xmlns:a16="http://schemas.microsoft.com/office/drawing/2014/main" id="{3B371F08-B144-41A9-5B93-AD237228D79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152400"/>
            <a:ext cx="8229600" cy="63246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TENSILE  STRENGTH ::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</a:t>
            </a: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30 to 50 MPa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Lowest among composites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MODULUS  OF  ELASTICITY ::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</a:t>
            </a: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3 to 6 MPa</a:t>
            </a: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Lowest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HARDNESS ::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25 to 30 KHN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Lowest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>
            <a:extLst>
              <a:ext uri="{FF2B5EF4-FFF2-40B4-BE49-F238E27FC236}">
                <a16:creationId xmlns:a16="http://schemas.microsoft.com/office/drawing/2014/main" id="{9F00BEF4-A312-A418-A0A9-765CFCECEE8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533400" y="152400"/>
            <a:ext cx="8153400" cy="64008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THERMAL  EXPANSION  COEFFICIENT ::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50 to 60 x 10</a:t>
            </a:r>
            <a:r>
              <a:rPr lang="en-US" altLang="en-US" sz="2800" baseline="300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-6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/ </a:t>
            </a:r>
            <a:r>
              <a:rPr lang="en-US" altLang="en-US" sz="2800" baseline="300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0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Highest among the composite resins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WATER  SORPTION ::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1.4  to 1.7 mg / cm2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Highest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ESTHETICS ::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Provide Smooth finished surface desired for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esthetics .</a:t>
            </a:r>
          </a:p>
        </p:txBody>
      </p:sp>
    </p:spTree>
  </p:cSld>
  <p:clrMapOvr>
    <a:masterClrMapping/>
  </p:clrMapOvr>
  <p:transition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3">
            <a:extLst>
              <a:ext uri="{FF2B5EF4-FFF2-40B4-BE49-F238E27FC236}">
                <a16:creationId xmlns:a16="http://schemas.microsoft.com/office/drawing/2014/main" id="{722A78EA-A2EE-2BE5-6224-1ED01A3B36C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81000" y="762000"/>
            <a:ext cx="8077200" cy="55626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CC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CLINICAL CONSIDERATIONS –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 b="1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 b="1">
              <a:solidFill>
                <a:srgbClr val="CCFF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F"/>
            </a:pP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Resin of choice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for esthetic restoration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of anterior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teeth , especially in non – stress bearing area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F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Potential for greater fracture in Class IV &amp; II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restorations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A65835B9-F17A-00ED-5566-1EFEEF5A21C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228600"/>
            <a:ext cx="7772400" cy="917575"/>
          </a:xfrm>
        </p:spPr>
        <p:txBody>
          <a:bodyPr/>
          <a:lstStyle/>
          <a:p>
            <a:pPr eaLnBrk="1" hangingPunct="1"/>
            <a:r>
              <a:rPr lang="en-US" altLang="en-US" sz="3200" u="sng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SMALL PARTICLE COMPOSTIE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DCBE2354-04AB-1E1A-FC38-216223F2ED9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1143000" y="2514600"/>
            <a:ext cx="7391400" cy="1905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Introduced in an attempt to have good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surface smoothness with improved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Physical &amp; Mechanical properties .</a:t>
            </a:r>
          </a:p>
        </p:txBody>
      </p:sp>
    </p:spTree>
  </p:cSld>
  <p:clrMapOvr>
    <a:masterClrMapping/>
  </p:clrMapOvr>
  <p:transition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>
            <a:extLst>
              <a:ext uri="{FF2B5EF4-FFF2-40B4-BE49-F238E27FC236}">
                <a16:creationId xmlns:a16="http://schemas.microsoft.com/office/drawing/2014/main" id="{A0FC0C63-7175-06B0-44BF-43FD174992C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457200"/>
            <a:ext cx="8229600" cy="59436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q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COMPOSTION –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b="1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Inorganic fillers are ground to smaller size than the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Conventional composites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Average Filler Size ,,,,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1 – 5 μm  but broad distribution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Filler content / loading ,,,,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80 % by wt.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70 %  by vol.</a:t>
            </a:r>
          </a:p>
        </p:txBody>
      </p:sp>
    </p:spTree>
  </p:cSld>
  <p:clrMapOvr>
    <a:masterClrMapping/>
  </p:clrMapOvr>
  <p:transition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">
            <a:extLst>
              <a:ext uri="{FF2B5EF4-FFF2-40B4-BE49-F238E27FC236}">
                <a16:creationId xmlns:a16="http://schemas.microsoft.com/office/drawing/2014/main" id="{545AF36C-2D3A-4775-71D4-5E267956A54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81000" y="533400"/>
            <a:ext cx="8534400" cy="6019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**</a:t>
            </a:r>
            <a:r>
              <a:rPr lang="en-US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Primary filler is silane - coated ground particles.</a:t>
            </a: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 b="1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  <a:buClr>
                <a:srgbClr val="00FF00"/>
              </a:buClr>
              <a:buFont typeface="Wingdings" panose="05000000000000000000" pitchFamily="2" charset="2"/>
              <a:buChar char="­"/>
            </a:pPr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Fillers utilize ,,,,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b="1">
              <a:solidFill>
                <a:schemeClr val="fol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Glasses containing heavy metal. Ground quartz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is also used.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lvl="2" eaLnBrk="1" hangingPunct="1">
              <a:lnSpc>
                <a:spcPct val="90000"/>
              </a:lnSpc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Colloidal silica is also added in small amounts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i.e. 5 wt.% to adjust the paste viscosity 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>
              <a:solidFill>
                <a:srgbClr val="FFCC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</a:t>
            </a:r>
          </a:p>
        </p:txBody>
      </p:sp>
    </p:spTree>
  </p:cSld>
  <p:clrMapOvr>
    <a:masterClrMapping/>
  </p:clrMapOvr>
  <p:transition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>
            <a:extLst>
              <a:ext uri="{FF2B5EF4-FFF2-40B4-BE49-F238E27FC236}">
                <a16:creationId xmlns:a16="http://schemas.microsoft.com/office/drawing/2014/main" id="{931E982A-5F45-2432-3C79-A39095A3FF60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533400" y="457200"/>
            <a:ext cx="8229600" cy="60960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q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PROPERTIES –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q"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Best physical &amp; mechanical properties , due to higher filler content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Compressive Strength ::      </a:t>
            </a: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350 to 400 MPa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                Highest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Tensile Strength ::        </a:t>
            </a: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75 to 90 MPa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Double than Microfilled &amp; 50% greater than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that of Conventional composite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>
            <a:extLst>
              <a:ext uri="{FF2B5EF4-FFF2-40B4-BE49-F238E27FC236}">
                <a16:creationId xmlns:a16="http://schemas.microsoft.com/office/drawing/2014/main" id="{959FEB4D-744A-25B8-1652-1F120B2BFF12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457200"/>
            <a:ext cx="8534400" cy="62484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Modulus of Elastisity ::    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15 to 20 GPa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               Stiffest of all</a:t>
            </a:r>
            <a:r>
              <a:rPr lang="en-US" alt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Hardness ::    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50 to 60 KHN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Similar to Conventional</a:t>
            </a:r>
            <a:r>
              <a:rPr lang="en-US" altLang="en-US" sz="280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Thermal Expansion Coefficient ::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19 to 26 x</a:t>
            </a:r>
            <a:r>
              <a:rPr lang="en-US" altLang="en-US" sz="2800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10</a:t>
            </a:r>
            <a:r>
              <a:rPr lang="en-US" altLang="en-US" sz="2800" baseline="300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-6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/ </a:t>
            </a:r>
            <a:r>
              <a:rPr lang="en-US" altLang="en-US" sz="2800" baseline="300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0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Lower than other Composites , but twice that of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tooth structure .</a:t>
            </a:r>
            <a:endParaRPr lang="en-US" altLang="en-US" sz="28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>
            <a:extLst>
              <a:ext uri="{FF2B5EF4-FFF2-40B4-BE49-F238E27FC236}">
                <a16:creationId xmlns:a16="http://schemas.microsoft.com/office/drawing/2014/main" id="{F384218A-7061-F6C8-6B45-D43BBAC39DB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Water Sorption ::  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0.5 to 0.6 mg / cm</a:t>
            </a:r>
            <a:r>
              <a:rPr lang="en-US" altLang="en-US" sz="2800" baseline="300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aseline="30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             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similar to Conventional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Esthetics ::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Better than conventional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Polymerization Shrinkage ::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Less than conventional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Radiopacity ::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Contains heavy metal glasses as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fillers , which are radiopaque.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Important property for material used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  in posterior teeth .</a:t>
            </a:r>
          </a:p>
          <a:p>
            <a:pPr eaLnBrk="1" hangingPunct="1"/>
            <a:endParaRPr lang="en-US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3">
            <a:extLst>
              <a:ext uri="{FF2B5EF4-FFF2-40B4-BE49-F238E27FC236}">
                <a16:creationId xmlns:a16="http://schemas.microsoft.com/office/drawing/2014/main" id="{14CF7337-13ED-663A-B058-96C80A0BE8D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28600" y="533400"/>
            <a:ext cx="8534400" cy="55626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q"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CLINICAL  CONSIDERATION –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q"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Can be used in areas of stress , such as Class IV &amp; II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restoration . 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Provides smooth surfaces for anterior teeth , but are 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still not as good as Microfilled &amp; Hybrid composites .</a:t>
            </a:r>
          </a:p>
          <a:p>
            <a:pPr eaLnBrk="1" hangingPunct="1"/>
            <a:endParaRPr lang="en-US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>
            <a:extLst>
              <a:ext uri="{FF2B5EF4-FFF2-40B4-BE49-F238E27FC236}">
                <a16:creationId xmlns:a16="http://schemas.microsoft.com/office/drawing/2014/main" id="{1008B112-03A1-F857-63D4-E1872ACFCF1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762000"/>
            <a:ext cx="8610600" cy="5105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THERMAL PROPERTIES –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**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Very high </a:t>
            </a:r>
            <a:r>
              <a:rPr lang="en-US" altLang="en-US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Coefficient of Thermal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expansion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-  ( 92.8 x 10</a:t>
            </a:r>
            <a:r>
              <a:rPr lang="en-US" altLang="en-US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-6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/ </a:t>
            </a:r>
            <a:r>
              <a:rPr lang="en-US" altLang="en-US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0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 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“ It is 7-8 times greater than that of the tooth ”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</a:t>
            </a:r>
            <a:r>
              <a:rPr lang="en-US" altLang="en-US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**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Low </a:t>
            </a:r>
            <a:r>
              <a:rPr lang="en-US" altLang="en-US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Thermal Conductivity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CF967E8D-EAD3-FE28-DF62-121D2F22F6D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152400"/>
            <a:ext cx="5486400" cy="1069975"/>
          </a:xfrm>
        </p:spPr>
        <p:txBody>
          <a:bodyPr/>
          <a:lstStyle/>
          <a:p>
            <a:pPr eaLnBrk="1" hangingPunct="1"/>
            <a:r>
              <a:rPr lang="en-US" altLang="en-US" sz="3200" u="sng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HYBRID  COMPOSITES</a:t>
            </a: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FA092EE6-A043-025A-C301-DC626BDAABF2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1752600"/>
            <a:ext cx="8458200" cy="4114800"/>
          </a:xfrm>
        </p:spPr>
        <p:txBody>
          <a:bodyPr/>
          <a:lstStyle/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Latest category of composite material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Developed to obtain better surface smoothness than 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the Small particles , yet maintaining the properties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Have surface smoothness &amp; esthetics competitive with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Microfilled composites for anterior restorations. </a:t>
            </a:r>
          </a:p>
        </p:txBody>
      </p:sp>
    </p:spTree>
  </p:cSld>
  <p:clrMapOvr>
    <a:masterClrMapping/>
  </p:clrMapOvr>
  <p:transition/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3">
            <a:extLst>
              <a:ext uri="{FF2B5EF4-FFF2-40B4-BE49-F238E27FC236}">
                <a16:creationId xmlns:a16="http://schemas.microsoft.com/office/drawing/2014/main" id="{9A9FACDE-05DC-9551-6964-ECB5E2E6A746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85800" y="228600"/>
            <a:ext cx="7924800" cy="5867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COMPOSITION –</a:t>
            </a:r>
            <a:endParaRPr lang="en-US" altLang="en-US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Filler content –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75 to 80 %  by  wt.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60 to 65 %  by  Vol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>
            <a:extLst>
              <a:ext uri="{FF2B5EF4-FFF2-40B4-BE49-F238E27FC236}">
                <a16:creationId xmlns:a16="http://schemas.microsoft.com/office/drawing/2014/main" id="{1C4F9585-02E5-1F79-4AF4-D3E8975C656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914400"/>
            <a:ext cx="8610600" cy="51054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Two kinds of filler particles are employed ,,,,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Colloidal Silica –</a:t>
            </a:r>
            <a:r>
              <a:rPr lang="en-US" altLang="en-US" sz="28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Present in a higher concentration 10 to 20 wt %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</a:t>
            </a: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Ground particles of Glasses containing heavy metals –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*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</a:t>
            </a: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Average particle size   =  0.6 to 1 </a:t>
            </a:r>
            <a:r>
              <a:rPr lang="en-US" altLang="en-US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μm</a:t>
            </a:r>
            <a:endParaRPr lang="en-US" altLang="en-US" sz="280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*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75 % of the ground particles are smaller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than 1.0 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μm .</a:t>
            </a:r>
          </a:p>
        </p:txBody>
      </p:sp>
    </p:spTree>
  </p:cSld>
  <p:clrMapOvr>
    <a:masterClrMapping/>
  </p:clrMapOvr>
  <p:transition/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50FC6F04-4D04-09F4-A971-6066030620A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PROPERTIES –</a:t>
            </a:r>
            <a:b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en-US" sz="32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4237206E-27A9-DB73-FD34-BFE3FF5A8825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81000" y="1219200"/>
            <a:ext cx="8458200" cy="5257800"/>
          </a:xfrm>
        </p:spPr>
        <p:txBody>
          <a:bodyPr/>
          <a:lstStyle/>
          <a:p>
            <a:pPr eaLnBrk="1" hangingPunct="1"/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Range between Conventional &amp; Small particle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composites , but generally superior to Microfilled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Compressive Strength ::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300 to 350 MPa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Slightly less than the Small particle composite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Tensile Strength ::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70 to 90 MPa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Comparable to Small particle composite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3">
            <a:extLst>
              <a:ext uri="{FF2B5EF4-FFF2-40B4-BE49-F238E27FC236}">
                <a16:creationId xmlns:a16="http://schemas.microsoft.com/office/drawing/2014/main" id="{499A5C44-FAE2-218B-5640-2043053F6A89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28600" y="457200"/>
            <a:ext cx="8763000" cy="6019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Elastic Modulus ::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7 to 12 GPa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Ranges b/w Conventional &amp; Microfilled composites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Hardness ::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50 to 60 KHN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Similar to Small particle composites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Coefficient of Thermal Expansion ::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30 to 40 x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10</a:t>
            </a:r>
            <a:r>
              <a:rPr lang="en-US" altLang="en-US" sz="2800" baseline="30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-6 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/ </a:t>
            </a:r>
            <a:r>
              <a:rPr lang="en-US" altLang="en-US" sz="2800" baseline="30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0</a:t>
            </a:r>
            <a:r>
              <a:rPr lang="en-US" altLang="en-US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Less than the Microfilled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>
            <a:extLst>
              <a:ext uri="{FF2B5EF4-FFF2-40B4-BE49-F238E27FC236}">
                <a16:creationId xmlns:a16="http://schemas.microsoft.com/office/drawing/2014/main" id="{BD4C9AC3-5233-A576-5969-62918B5D8477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81000" y="381000"/>
            <a:ext cx="8458200" cy="6172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Water Sorption ::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0.5 to 0. 7 mg / cm</a:t>
            </a:r>
            <a:r>
              <a:rPr lang="en-US" altLang="en-US" sz="28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2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Similar to Conventional &amp; Small partilce ,  but less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than Microfilled composites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Esthetics ::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Competitive to Microfilled composite for anterior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teeth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Radiopacity ::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Presence of heavy metal glasses makes it more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radio – opaque than Enamel .</a:t>
            </a:r>
          </a:p>
        </p:txBody>
      </p:sp>
    </p:spTree>
  </p:cSld>
  <p:clrMapOvr>
    <a:masterClrMapping/>
  </p:clrMapOvr>
  <p:transition/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26F02D66-73E0-D060-EA46-CF77E5A5EF7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01625"/>
            <a:ext cx="7772400" cy="1462088"/>
          </a:xfrm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CLINICAL CONSIDERATION –</a:t>
            </a:r>
            <a:b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en-US" sz="32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E7726CEC-806C-0A91-9D4F-C6054B78C0D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1981200"/>
            <a:ext cx="8686800" cy="3352800"/>
          </a:xfrm>
        </p:spPr>
        <p:txBody>
          <a:bodyPr/>
          <a:lstStyle/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Widely used for Anterior restoration , including </a:t>
            </a: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Class IV .</a:t>
            </a: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ü"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FF3300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Also used in stress – bearing area , even though its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mechanical properties are inferior to Small particle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composties .</a:t>
            </a:r>
          </a:p>
        </p:txBody>
      </p:sp>
    </p:spTree>
  </p:cSld>
  <p:clrMapOvr>
    <a:masterClrMapping/>
  </p:clrMapOvr>
  <p:transition/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BD6B22A9-B399-ED3E-7466-9B93F4627CF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673225"/>
            <a:ext cx="8229600" cy="3355975"/>
          </a:xfrm>
        </p:spPr>
        <p:txBody>
          <a:bodyPr/>
          <a:lstStyle/>
          <a:p>
            <a:pPr eaLnBrk="1" hangingPunct="1"/>
            <a:r>
              <a:rPr lang="en-US" alt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       </a:t>
            </a:r>
            <a:r>
              <a:rPr lang="en-US" altLang="en-US" sz="4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COMPOSITE RESINS   </a:t>
            </a:r>
            <a:br>
              <a:rPr lang="en-US" altLang="en-US" sz="4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4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  FOR </a:t>
            </a:r>
            <a:br>
              <a:rPr lang="en-US" altLang="en-US" sz="4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 sz="4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POSTERIOR RESTORATIONS</a:t>
            </a:r>
          </a:p>
        </p:txBody>
      </p:sp>
    </p:spTree>
  </p:cSld>
  <p:clrMapOvr>
    <a:masterClrMapping/>
  </p:clrMapOvr>
  <p:transition/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>
            <a:extLst>
              <a:ext uri="{FF2B5EF4-FFF2-40B4-BE49-F238E27FC236}">
                <a16:creationId xmlns:a16="http://schemas.microsoft.com/office/drawing/2014/main" id="{B4DA350E-6555-B694-AEC2-A972BF51119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1524000"/>
            <a:ext cx="8610600" cy="3581400"/>
          </a:xfrm>
        </p:spPr>
        <p:txBody>
          <a:bodyPr/>
          <a:lstStyle/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F"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All types of Composites are used for posterior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restorations.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Char char="F"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Cavity preparation should be Conservative 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and should use adequate manipulation  </a:t>
            </a:r>
          </a:p>
          <a:p>
            <a:pPr eaLnBrk="1" hangingPunct="1">
              <a:buClr>
                <a:srgbClr val="00FF00"/>
              </a:buClr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technique .</a:t>
            </a:r>
          </a:p>
        </p:txBody>
      </p:sp>
    </p:spTree>
  </p:cSld>
  <p:clrMapOvr>
    <a:masterClrMapping/>
  </p:clrMapOvr>
  <p:transition/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>
            <a:extLst>
              <a:ext uri="{FF2B5EF4-FFF2-40B4-BE49-F238E27FC236}">
                <a16:creationId xmlns:a16="http://schemas.microsoft.com/office/drawing/2014/main" id="{D572F5B7-C82E-BAFA-BC09-7B4C0FEDA669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85800" y="914400"/>
            <a:ext cx="7772400" cy="5181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INDICATIONS OF COMPOSITE FOR POSTERIOR TEETH –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When Esthetics is necessary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endParaRPr lang="en-US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When pt. is Allergic to mercury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endParaRPr lang="en-US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4C7C88CF-1DCF-3501-3399-17AAEFDBB83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381000"/>
            <a:ext cx="8229600" cy="6096000"/>
          </a:xfrm>
        </p:spPr>
        <p:txBody>
          <a:bodyPr/>
          <a:lstStyle/>
          <a:p>
            <a:pPr eaLnBrk="1" hangingPunct="1">
              <a:buClr>
                <a:srgbClr val="FFFF00"/>
              </a:buClr>
              <a:buFont typeface="Wingdings" panose="05000000000000000000" pitchFamily="2" charset="2"/>
              <a:buChar char="q"/>
            </a:pPr>
            <a:r>
              <a:rPr lang="en-US" altLang="en-US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POLYMERIZATION SHRINKAGE –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High 5 to 8 %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r>
              <a:rPr lang="en-US" altLang="en-US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SOLUBILITY –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Insoluble in water &amp; oral fluids.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q"/>
            </a:pPr>
            <a:endParaRPr lang="en-US" altLang="en-US" baseline="300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850CB889-9B68-DA9B-2CA3-40F90EF5921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42913"/>
            <a:ext cx="8534400" cy="1462087"/>
          </a:xfrm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PROBLEMS IN USE OF COMPOSITES FOR POSTERIOR RESTORATIONS</a:t>
            </a:r>
            <a:r>
              <a:rPr lang="en-US" altLang="en-US" sz="40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altLang="en-US" sz="4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–</a:t>
            </a:r>
            <a:br>
              <a:rPr lang="en-US" altLang="en-US" sz="40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en-US" sz="40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D04100D8-B325-F8F7-8B83-6E04660C210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2362200"/>
            <a:ext cx="82296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In Class V restoration ,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when gingival margin is located in cementum or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dentin , the material shrinks away from the margin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leading to a gap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Placement technique is more time consuming</a:t>
            </a:r>
            <a:r>
              <a:rPr lang="en-US" altLang="en-US" sz="2800">
                <a:solidFill>
                  <a:srgbClr val="FFCC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rgbClr val="FFCC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>
            <a:extLst>
              <a:ext uri="{FF2B5EF4-FFF2-40B4-BE49-F238E27FC236}">
                <a16:creationId xmlns:a16="http://schemas.microsoft.com/office/drawing/2014/main" id="{240E1C59-80BD-FB3C-0837-1948B811BDB1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2057400"/>
            <a:ext cx="8534400" cy="41148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EEE7F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Composites wear faster than Amalgam .</a:t>
            </a:r>
          </a:p>
          <a:p>
            <a:pPr eaLnBrk="1" hangingPunct="1"/>
            <a:endParaRPr lang="en-US" altLang="en-US">
              <a:solidFill>
                <a:srgbClr val="EEE7F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>
                <a:solidFill>
                  <a:srgbClr val="EEE7F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Newer materials like Small particle &amp; Hybrid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EEE7F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have less wear ( 20 um per year ) which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EEE7F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approaches that of Amalgam ( 10 um per year ) .</a:t>
            </a:r>
          </a:p>
        </p:txBody>
      </p:sp>
    </p:spTree>
  </p:cSld>
  <p:clrMapOvr>
    <a:masterClrMapping/>
  </p:clrMapOvr>
  <p:transition/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E528561F-3DF8-1E83-E6A0-6BE3C4E4CD6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1447800"/>
            <a:ext cx="6781800" cy="42672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MANIPULATION OF COMPOSITE RESINS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b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</a:t>
            </a:r>
            <a:r>
              <a:rPr lang="en-US" alt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</a:t>
            </a:r>
            <a:br>
              <a:rPr lang="en-US" altLang="en-US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TECHNIQUES OF </a:t>
            </a:r>
            <a:b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    INSERTION</a:t>
            </a:r>
          </a:p>
        </p:txBody>
      </p:sp>
    </p:spTree>
  </p:cSld>
  <p:clrMapOvr>
    <a:masterClrMapping/>
  </p:clrMapOvr>
  <p:transition/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E96E360F-E484-5375-7623-A827A0ECE14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76200"/>
            <a:ext cx="8534400" cy="1154113"/>
          </a:xfrm>
        </p:spPr>
        <p:txBody>
          <a:bodyPr/>
          <a:lstStyle/>
          <a:p>
            <a:pPr eaLnBrk="1" hangingPunct="1"/>
            <a:r>
              <a:rPr lang="en-US" altLang="en-US" sz="3200" u="sng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CHEMICALLY ACTIVATED COMPOSITES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E448FDA9-0B8D-E1F1-28E5-BC00C5C4D30D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28600" y="1447800"/>
            <a:ext cx="87630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2 paste systems .</a:t>
            </a: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Equal amount of paste are dispensed onto a mixing pad .</a:t>
            </a: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Mixing by rapid spatulation for 30 sec. with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Plastic</a:t>
            </a: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instrument .</a:t>
            </a: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endParaRPr lang="en-US" altLang="en-US" sz="2800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Inserted with plastic instrument or syringe .</a:t>
            </a: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Matrix strip may be used to apply pressure for 15 min.</a:t>
            </a:r>
            <a:endParaRPr lang="en-US" altLang="en-US" sz="28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43BE77B9-CA07-68D0-3938-3DCBBD95937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0"/>
            <a:ext cx="7772400" cy="993775"/>
          </a:xfrm>
        </p:spPr>
        <p:txBody>
          <a:bodyPr/>
          <a:lstStyle/>
          <a:p>
            <a:pPr eaLnBrk="1" hangingPunct="1"/>
            <a:r>
              <a:rPr lang="en-US" altLang="en-US" sz="3200" u="sng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LIGHT ACTIVATED COMPOSITES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4D44C91E-717E-AB21-6FB6-3966BDD27DFF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1447800"/>
            <a:ext cx="8534400" cy="5029200"/>
          </a:xfrm>
        </p:spPr>
        <p:txBody>
          <a:bodyPr/>
          <a:lstStyle/>
          <a:p>
            <a:pPr eaLnBrk="1" hangingPunct="1"/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Single component pastes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Require no mixing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Working time is under the control of operator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Exposure to curing light initiate polymerization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Exposure time is b/w 40 to 60 sec.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2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Depth of cure is limited 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10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Resin thickness should not be greater than  2.5 mm .</a:t>
            </a:r>
          </a:p>
        </p:txBody>
      </p:sp>
    </p:spTree>
  </p:cSld>
  <p:clrMapOvr>
    <a:masterClrMapping/>
  </p:clrMapOvr>
  <p:transition/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532F3D28-06EA-3A23-8EB6-0BA7C9FBCAF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01625"/>
            <a:ext cx="7772400" cy="1069975"/>
          </a:xfrm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ACID ETCHING TECHNIQUE –</a:t>
            </a:r>
            <a:br>
              <a:rPr lang="en-US" altLang="en-US" sz="3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en-US" sz="3200">
              <a:solidFill>
                <a:schemeClr val="accent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95AE6880-9D33-0A2D-91F2-72769FECA868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28600" y="1295400"/>
            <a:ext cx="87630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Most effective ways of improving the marginal seal &amp;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mechanical bonding b/w Resin and Enamel 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Mode Of Action ::</a:t>
            </a: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It creates micro-porosities by etching of the enamel .</a:t>
            </a: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Etching increase the surface area .</a:t>
            </a: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Etched enamel has a high surface energy and allows a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resin to wet the surface &amp; penetrate into micro-porosities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3">
            <a:extLst>
              <a:ext uri="{FF2B5EF4-FFF2-40B4-BE49-F238E27FC236}">
                <a16:creationId xmlns:a16="http://schemas.microsoft.com/office/drawing/2014/main" id="{32326DCB-E34F-6921-5BDE-0987BBECF8F3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914400"/>
            <a:ext cx="8686800" cy="48006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Acid Used ::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lvl="1" eaLnBrk="1" hangingPunct="1"/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en-US" b="1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37 % Phosphoric acid</a:t>
            </a: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is most commonly used acid .</a:t>
            </a:r>
          </a:p>
          <a:p>
            <a:pPr eaLnBrk="1" hangingPunct="1"/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lvl="1" eaLnBrk="1" hangingPunct="1"/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Supplied in gel form .</a:t>
            </a:r>
          </a:p>
          <a:p>
            <a:pPr eaLnBrk="1" hangingPunct="1"/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lvl="1" eaLnBrk="1" hangingPunct="1"/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Brush or Syringe is used for application on the 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enamel .</a:t>
            </a:r>
          </a:p>
        </p:txBody>
      </p:sp>
    </p:spTree>
  </p:cSld>
  <p:clrMapOvr>
    <a:masterClrMapping/>
  </p:clrMapOvr>
  <p:transition/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3">
            <a:extLst>
              <a:ext uri="{FF2B5EF4-FFF2-40B4-BE49-F238E27FC236}">
                <a16:creationId xmlns:a16="http://schemas.microsoft.com/office/drawing/2014/main" id="{4CDFEFD4-2ABC-3335-ED28-43802DB4CDB3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228600" y="381000"/>
            <a:ext cx="8915400" cy="6172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Procedure ::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Dry the enamel surface completely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Length of application = 60 sec.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                    but may be 15 sec.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After etching , dried enamel shows white , frosted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 appearance .</a:t>
            </a: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Clr>
                <a:schemeClr val="folHlink"/>
              </a:buClr>
              <a:buFont typeface="Wingdings" panose="05000000000000000000" pitchFamily="2" charset="2"/>
              <a:buChar char="ü"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If enamel surface is contaminated , re-etching for 10 sec .</a:t>
            </a:r>
            <a:endParaRPr lang="en-US" altLang="en-US" b="1">
              <a:solidFill>
                <a:srgbClr val="00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96C4866B-C7FA-2A87-1D8C-5BB3C3D787F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152400"/>
            <a:ext cx="7772400" cy="1462088"/>
          </a:xfrm>
        </p:spPr>
        <p:txBody>
          <a:bodyPr/>
          <a:lstStyle/>
          <a:p>
            <a:pPr eaLnBrk="1" hangingPunct="1"/>
            <a:r>
              <a:rPr lang="en-US" altLang="en-US"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BOND AGENTS –</a:t>
            </a:r>
            <a:br>
              <a:rPr lang="en-US" altLang="en-US"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altLang="en-US" sz="3200"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9CCA408F-9411-DC95-1025-CCD7D0F7FCBE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304800" y="1371600"/>
            <a:ext cx="8382000" cy="4953000"/>
          </a:xfrm>
        </p:spPr>
        <p:txBody>
          <a:bodyPr/>
          <a:lstStyle/>
          <a:p>
            <a:pPr eaLnBrk="1" hangingPunct="1"/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ENAMEL  BOND  AGENTS ::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Unfilled resin</a:t>
            </a:r>
          </a:p>
          <a:p>
            <a:pPr eaLnBrk="1" hangingPunct="1"/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DENTIN  BOND  AGENTS ::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</a:t>
            </a: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First generation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Second generation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Third generation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Forth generation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</a:rPr>
              <a:t>     Fifth  generation</a:t>
            </a:r>
          </a:p>
        </p:txBody>
      </p:sp>
      <p:sp>
        <p:nvSpPr>
          <p:cNvPr id="105476" name="Line 4">
            <a:extLst>
              <a:ext uri="{FF2B5EF4-FFF2-40B4-BE49-F238E27FC236}">
                <a16:creationId xmlns:a16="http://schemas.microsoft.com/office/drawing/2014/main" id="{1F1357E9-7BD5-3E36-976A-9BFDD2539A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34000" y="2971800"/>
            <a:ext cx="533400" cy="228600"/>
          </a:xfrm>
          <a:prstGeom prst="line">
            <a:avLst/>
          </a:prstGeom>
          <a:noFill/>
          <a:ln w="12700" cap="sq" cmpd="sng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77" name="Line 5">
            <a:extLst>
              <a:ext uri="{FF2B5EF4-FFF2-40B4-BE49-F238E27FC236}">
                <a16:creationId xmlns:a16="http://schemas.microsoft.com/office/drawing/2014/main" id="{3B7E1768-C6CB-500D-B33E-EA4CAD34AB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200400"/>
            <a:ext cx="533400" cy="304800"/>
          </a:xfrm>
          <a:prstGeom prst="line">
            <a:avLst/>
          </a:prstGeom>
          <a:noFill/>
          <a:ln w="12700" cap="sq" cmpd="sng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78" name="Text Box 6">
            <a:extLst>
              <a:ext uri="{FF2B5EF4-FFF2-40B4-BE49-F238E27FC236}">
                <a16:creationId xmlns:a16="http://schemas.microsoft.com/office/drawing/2014/main" id="{DCE7F9AE-7573-E678-B376-383EE7B8E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693988"/>
            <a:ext cx="3238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b="1">
                <a:solidFill>
                  <a:srgbClr val="00FF00"/>
                </a:solidFill>
              </a:rPr>
              <a:t> Primers / Conditioners</a:t>
            </a:r>
          </a:p>
        </p:txBody>
      </p:sp>
      <p:sp>
        <p:nvSpPr>
          <p:cNvPr id="105479" name="Text Box 7">
            <a:extLst>
              <a:ext uri="{FF2B5EF4-FFF2-40B4-BE49-F238E27FC236}">
                <a16:creationId xmlns:a16="http://schemas.microsoft.com/office/drawing/2014/main" id="{180F4E89-B3E9-5543-2E30-EE7A004BC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276600"/>
            <a:ext cx="2124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b="1">
                <a:solidFill>
                  <a:srgbClr val="00FF00"/>
                </a:solidFill>
              </a:rPr>
              <a:t>Bonding liquid</a:t>
            </a:r>
          </a:p>
        </p:txBody>
      </p:sp>
    </p:spTree>
  </p:cSld>
  <p:clrMapOvr>
    <a:masterClrMapping/>
  </p:clrMapOvr>
  <p:transition/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086C5836-58BD-777A-A3F6-95D36B34E00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1625"/>
            <a:ext cx="7772400" cy="993775"/>
          </a:xfrm>
        </p:spPr>
        <p:txBody>
          <a:bodyPr/>
          <a:lstStyle/>
          <a:p>
            <a:pPr eaLnBrk="1" hangingPunct="1"/>
            <a:r>
              <a:rPr lang="en-US" altLang="en-US" sz="36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SANDWICH TECHNIQUE --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95382A29-01D7-5C28-B3A8-D79FAF711A4B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457200" y="2438400"/>
            <a:ext cx="8458200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Tooth surface + GIC + Composite</a:t>
            </a:r>
          </a:p>
        </p:txBody>
      </p:sp>
      <p:sp>
        <p:nvSpPr>
          <p:cNvPr id="106500" name="Line 4">
            <a:extLst>
              <a:ext uri="{FF2B5EF4-FFF2-40B4-BE49-F238E27FC236}">
                <a16:creationId xmlns:a16="http://schemas.microsoft.com/office/drawing/2014/main" id="{5DA24763-9D35-3A20-3843-DF3489E529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5200" y="1295400"/>
            <a:ext cx="0" cy="990600"/>
          </a:xfrm>
          <a:prstGeom prst="line">
            <a:avLst/>
          </a:prstGeom>
          <a:noFill/>
          <a:ln w="38100" cap="sq" cmpd="sng">
            <a:solidFill>
              <a:schemeClr val="folHlink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tream">
  <a:themeElements>
    <a:clrScheme name="1_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1_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Pages>0</Pages>
  <Words>3562</Words>
  <Characters>0</Characters>
  <Application>Microsoft Office PowerPoint</Application>
  <DocSecurity>0</DocSecurity>
  <PresentationFormat>On-screen Show (4:3)</PresentationFormat>
  <Lines>0</Lines>
  <Paragraphs>762</Paragraphs>
  <Slides>100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100</vt:i4>
      </vt:variant>
    </vt:vector>
  </HeadingPairs>
  <TitlesOfParts>
    <vt:vector size="108" baseType="lpstr">
      <vt:lpstr>Arial</vt:lpstr>
      <vt:lpstr>Arial Black</vt:lpstr>
      <vt:lpstr>Garamond</vt:lpstr>
      <vt:lpstr>Impact</vt:lpstr>
      <vt:lpstr>Times New Roman</vt:lpstr>
      <vt:lpstr>Wingdings</vt:lpstr>
      <vt:lpstr>Stream</vt:lpstr>
      <vt:lpstr>1_Stream</vt:lpstr>
      <vt:lpstr>PowerPoint Presentation</vt:lpstr>
      <vt:lpstr>PowerPoint Presentation</vt:lpstr>
      <vt:lpstr>PowerPoint Presentation</vt:lpstr>
      <vt:lpstr>PowerPoint Presentation</vt:lpstr>
      <vt:lpstr>       UNFILLED ACRYLIC RESINS   used late 1960’3 through early 1970’s .</vt:lpstr>
      <vt:lpstr>PowerPoint Presentation</vt:lpstr>
      <vt:lpstr>PROPERTIES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RESIN MATRIX</vt:lpstr>
      <vt:lpstr>PowerPoint Presentation</vt:lpstr>
      <vt:lpstr>PowerPoint Presentation</vt:lpstr>
      <vt:lpstr>FILLER PARTICLES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COUPLING AGENTS –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TYPE OF COMPOSITES   ACCORDING TO  POLYMERIZATION REACTION</vt:lpstr>
      <vt:lpstr> CHEMICALLY ACTIVATED RESINS</vt:lpstr>
      <vt:lpstr>PowerPoint Presentation</vt:lpstr>
      <vt:lpstr>  LIGHT ACTIVATED RESINS</vt:lpstr>
      <vt:lpstr>PowerPoint Presentation</vt:lpstr>
      <vt:lpstr>PowerPoint Presentation</vt:lpstr>
      <vt:lpstr>LIGHT DEVICES  / LIGHT CURING UNITS – </vt:lpstr>
      <vt:lpstr>PowerPoint Presentation</vt:lpstr>
      <vt:lpstr>PowerPoint Presentation</vt:lpstr>
      <vt:lpstr>DEGREE OF CONVERSION / POLYMERIZATION – </vt:lpstr>
      <vt:lpstr>PowerPoint Presentation</vt:lpstr>
      <vt:lpstr>PowerPoint Presentation</vt:lpstr>
      <vt:lpstr>TYPE OF COMPOSITES   ACCORDING TO FILLER SIZE</vt:lpstr>
      <vt:lpstr>CONVENTIONAL COMPOSITES  </vt:lpstr>
      <vt:lpstr>PowerPoint Presentation</vt:lpstr>
      <vt:lpstr> PROPERTIES – </vt:lpstr>
      <vt:lpstr>PowerPoint Presentation</vt:lpstr>
      <vt:lpstr>PowerPoint Presentation</vt:lpstr>
      <vt:lpstr>CLINICAL CONSIDERATION – </vt:lpstr>
      <vt:lpstr>   MICROFILLED  COMPOSITES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PROPERTIES – </vt:lpstr>
      <vt:lpstr>PowerPoint Presentation</vt:lpstr>
      <vt:lpstr>PowerPoint Presentation</vt:lpstr>
      <vt:lpstr>PowerPoint Presentation</vt:lpstr>
      <vt:lpstr>SMALL PARTICLE COMPOSTIE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HYBRID  COMPOSITES</vt:lpstr>
      <vt:lpstr>PowerPoint Presentation</vt:lpstr>
      <vt:lpstr>PowerPoint Presentation</vt:lpstr>
      <vt:lpstr>PROPERTIES – </vt:lpstr>
      <vt:lpstr>PowerPoint Presentation</vt:lpstr>
      <vt:lpstr>PowerPoint Presentation</vt:lpstr>
      <vt:lpstr>CLINICAL CONSIDERATION – </vt:lpstr>
      <vt:lpstr>        COMPOSITE RESINS                        FOR  POSTERIOR RESTORATIONS</vt:lpstr>
      <vt:lpstr>PowerPoint Presentation</vt:lpstr>
      <vt:lpstr>PowerPoint Presentation</vt:lpstr>
      <vt:lpstr>PROBLEMS IN USE OF COMPOSITES FOR POSTERIOR RESTORATIONS – </vt:lpstr>
      <vt:lpstr>PowerPoint Presentation</vt:lpstr>
      <vt:lpstr>MANIPULATION OF COMPOSITE RESINS               OR   TECHNIQUES OF        INSERTION</vt:lpstr>
      <vt:lpstr>CHEMICALLY ACTIVATED COMPOSITES</vt:lpstr>
      <vt:lpstr>LIGHT ACTIVATED COMPOSITES </vt:lpstr>
      <vt:lpstr>ACID ETCHING TECHNIQUE – </vt:lpstr>
      <vt:lpstr>PowerPoint Presentation</vt:lpstr>
      <vt:lpstr>PowerPoint Presentation</vt:lpstr>
      <vt:lpstr>BOND AGENTS – </vt:lpstr>
      <vt:lpstr>SANDWICH TECHNIQUE --</vt:lpstr>
      <vt:lpstr>PIT &amp; FISSURE SEALANTS --</vt:lpstr>
    </vt:vector>
  </TitlesOfParts>
  <Manager/>
  <Company/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master</dc:creator>
  <cp:keywords/>
  <dc:description/>
  <cp:lastModifiedBy>M.K. Shrivastava</cp:lastModifiedBy>
  <cp:revision>162</cp:revision>
  <dcterms:created xsi:type="dcterms:W3CDTF">2006-06-01T15:35:48Z</dcterms:created>
  <dcterms:modified xsi:type="dcterms:W3CDTF">2025-05-22T06:46:43Z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KSOProductBuildVer" pid="2">
    <vt:lpwstr>1033-9.1.0.4746</vt:lpwstr>
  </property>
  <property fmtid="{D5CDD505-2E9C-101B-9397-08002B2CF9AE}" name="NXPowerLiteLastOptimized" pid="3">
    <vt:lpwstr>529238</vt:lpwstr>
  </property>
  <property fmtid="{D5CDD505-2E9C-101B-9397-08002B2CF9AE}" name="NXPowerLiteSettings" pid="4">
    <vt:lpwstr>F7000400038000</vt:lpwstr>
  </property>
  <property fmtid="{D5CDD505-2E9C-101B-9397-08002B2CF9AE}" name="NXPowerLiteVersion" pid="5">
    <vt:lpwstr>S10.3.1</vt:lpwstr>
  </property>
</Properties>
</file>